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8" r:id="rId2"/>
    <p:sldMasterId id="2147483730" r:id="rId3"/>
  </p:sldMasterIdLst>
  <p:notesMasterIdLst>
    <p:notesMasterId r:id="rId17"/>
  </p:notesMasterIdLst>
  <p:sldIdLst>
    <p:sldId id="256" r:id="rId4"/>
    <p:sldId id="10268" r:id="rId5"/>
    <p:sldId id="10272" r:id="rId6"/>
    <p:sldId id="10287" r:id="rId7"/>
    <p:sldId id="10275" r:id="rId8"/>
    <p:sldId id="10270" r:id="rId9"/>
    <p:sldId id="10282" r:id="rId10"/>
    <p:sldId id="10286" r:id="rId11"/>
    <p:sldId id="10281" r:id="rId12"/>
    <p:sldId id="10276" r:id="rId13"/>
    <p:sldId id="10279" r:id="rId14"/>
    <p:sldId id="10285" r:id="rId15"/>
    <p:sldId id="10284" r:id="rId16"/>
  </p:sldIdLst>
  <p:sldSz cx="12192000" cy="6858000"/>
  <p:notesSz cx="6858000" cy="9144000"/>
  <p:custDataLst>
    <p:tags r:id="rId18"/>
  </p:custDataLst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6" autoAdjust="0"/>
    <p:restoredTop sz="95697" autoAdjust="0"/>
  </p:normalViewPr>
  <p:slideViewPr>
    <p:cSldViewPr snapToGrid="0" snapToObjects="1">
      <p:cViewPr varScale="1">
        <p:scale>
          <a:sx n="66" d="100"/>
          <a:sy n="66" d="100"/>
        </p:scale>
        <p:origin x="53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8476"/>
    </p:cViewPr>
  </p:sorterViewPr>
  <p:notesViewPr>
    <p:cSldViewPr snapToGrid="0" snapToObjects="1">
      <p:cViewPr varScale="1">
        <p:scale>
          <a:sx n="89" d="100"/>
          <a:sy n="89" d="100"/>
        </p:scale>
        <p:origin x="3148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87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3FBCD9CA-E821-46AF-A54C-EF5CA0FACA0C}"/>
    <pc:docChg chg="addSld modSld">
      <pc:chgData name="" userId="" providerId="" clId="Web-{3FBCD9CA-E821-46AF-A54C-EF5CA0FACA0C}" dt="2019-04-08T12:20:06.876" v="46" actId="20577"/>
      <pc:docMkLst>
        <pc:docMk/>
      </pc:docMkLst>
      <pc:sldChg chg="modSp new">
        <pc:chgData name="" userId="" providerId="" clId="Web-{3FBCD9CA-E821-46AF-A54C-EF5CA0FACA0C}" dt="2019-04-08T12:20:06.876" v="46" actId="20577"/>
        <pc:sldMkLst>
          <pc:docMk/>
          <pc:sldMk cId="1845253815" sldId="5002"/>
        </pc:sldMkLst>
        <pc:spChg chg="mod">
          <ac:chgData name="" userId="" providerId="" clId="Web-{3FBCD9CA-E821-46AF-A54C-EF5CA0FACA0C}" dt="2019-04-08T12:20:00.142" v="41" actId="20577"/>
          <ac:spMkLst>
            <pc:docMk/>
            <pc:sldMk cId="1845253815" sldId="5002"/>
            <ac:spMk id="2" creationId="{61267B66-5B43-4ADA-A7DF-67877D6636BA}"/>
          </ac:spMkLst>
        </pc:spChg>
        <pc:spChg chg="mod">
          <ac:chgData name="" userId="" providerId="" clId="Web-{3FBCD9CA-E821-46AF-A54C-EF5CA0FACA0C}" dt="2019-04-08T12:20:06.876" v="46" actId="20577"/>
          <ac:spMkLst>
            <pc:docMk/>
            <pc:sldMk cId="1845253815" sldId="5002"/>
            <ac:spMk id="3" creationId="{761A09BA-1335-4080-BE91-AB56C3DC704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C7B5234-3B36-4BEA-9C78-BA553FCF0D30}" type="datetimeFigureOut">
              <a:rPr lang="en-US"/>
              <a:pPr>
                <a:defRPr/>
              </a:pPr>
              <a:t>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71B8F70-AA16-47E4-8CD8-C1432A8AE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86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45926-9370-4A3F-8A8D-7885D2A7E331}" type="datetimeFigureOut">
              <a:rPr lang="en-US"/>
              <a:pPr>
                <a:defRPr/>
              </a:pPr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E9AAE-9062-4E3F-B1C6-0938F4E7E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880E8-7249-4DD6-91A4-55126B7F9A48}" type="datetimeFigureOut">
              <a:rPr lang="en-US"/>
              <a:pPr>
                <a:defRPr/>
              </a:pPr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4788B-615A-4AC8-A7DB-5D7DAABB1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39E70-66E1-44A2-92B1-4E94F86BB0EA}" type="datetimeFigureOut">
              <a:rPr lang="en-US"/>
              <a:pPr>
                <a:defRPr/>
              </a:pPr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30B2E-1422-483A-8404-2F670E47A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45926-9370-4A3F-8A8D-7885D2A7E3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E9AAE-9062-4E3F-B1C6-0938F4E7EA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83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11910646" cy="644768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26122"/>
            <a:ext cx="11910646" cy="5679831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07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379FC-5E10-48B0-855F-DDAAAF87C59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E7A8A-AE56-4735-947C-733D277B06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204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56887-217B-444C-8853-94D0DF596C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03A99-0479-4A81-8A60-89AF0754E30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9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7A66F-1B6F-4C99-A4F1-4426717FFD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B49FC-1F46-47FA-A499-AEB43F162C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669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93399-0E3F-488B-8FF2-9E7B19BE2C9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E6CF2-F4F5-4263-9022-19DD2FBD18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256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08A75-6651-4A85-AFEC-CA5001722F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74E40-2C82-4546-917E-C8557D4F44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1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7979B-B1A4-47D0-9995-0F6F5D5F73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1C833-D7A9-4B7B-BBA5-EAA0677D1F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8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11910646" cy="644768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26122"/>
            <a:ext cx="11910646" cy="5679831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C0BF6-F58A-4AA2-952F-2DE1A520BC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A2B28-BE4D-4014-B397-9B9DE71457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116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880E8-7249-4DD6-91A4-55126B7F9A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4788B-615A-4AC8-A7DB-5D7DAABB11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44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39E70-66E1-44A2-92B1-4E94F86BB0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30B2E-1422-483A-8404-2F670E47A3A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9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45926-9370-4A3F-8A8D-7885D2A7E3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E9AAE-9062-4E3F-B1C6-0938F4E7EA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33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11910646" cy="644768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26122"/>
            <a:ext cx="11910646" cy="5679831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230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379FC-5E10-48B0-855F-DDAAAF87C59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E7A8A-AE56-4735-947C-733D277B06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53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56887-217B-444C-8853-94D0DF596C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03A99-0479-4A81-8A60-89AF0754E30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149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7A66F-1B6F-4C99-A4F1-4426717FFD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B49FC-1F46-47FA-A499-AEB43F162C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7244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93399-0E3F-488B-8FF2-9E7B19BE2C9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E6CF2-F4F5-4263-9022-19DD2FBD18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486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08A75-6651-4A85-AFEC-CA5001722F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74E40-2C82-4546-917E-C8557D4F44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42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379FC-5E10-48B0-855F-DDAAAF87C599}" type="datetimeFigureOut">
              <a:rPr lang="en-US"/>
              <a:pPr>
                <a:defRPr/>
              </a:pPr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E7A8A-AE56-4735-947C-733D277B0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7979B-B1A4-47D0-9995-0F6F5D5F73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1C833-D7A9-4B7B-BBA5-EAA0677D1F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514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C0BF6-F58A-4AA2-952F-2DE1A520BC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A2B28-BE4D-4014-B397-9B9DE71457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012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880E8-7249-4DD6-91A4-55126B7F9A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4788B-615A-4AC8-A7DB-5D7DAABB11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117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39E70-66E1-44A2-92B1-4E94F86BB0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30B2E-1422-483A-8404-2F670E47A3A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42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56887-217B-444C-8853-94D0DF596C4C}" type="datetimeFigureOut">
              <a:rPr lang="en-US"/>
              <a:pPr>
                <a:defRPr/>
              </a:pPr>
              <a:t>2/16/2025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03A99-0479-4A81-8A60-89AF0754E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7A66F-1B6F-4C99-A4F1-4426717FFD5C}" type="datetimeFigureOut">
              <a:rPr lang="en-US"/>
              <a:pPr>
                <a:defRPr/>
              </a:pPr>
              <a:t>2/16/2025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B49FC-1F46-47FA-A499-AEB43F162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93399-0E3F-488B-8FF2-9E7B19BE2C99}" type="datetimeFigureOut">
              <a:rPr lang="en-US"/>
              <a:pPr>
                <a:defRPr/>
              </a:pPr>
              <a:t>2/16/2025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E6CF2-F4F5-4263-9022-19DD2FBD1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08A75-6651-4A85-AFEC-CA5001722FEC}" type="datetimeFigureOut">
              <a:rPr lang="en-US"/>
              <a:pPr>
                <a:defRPr/>
              </a:pPr>
              <a:t>2/16/2025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74E40-2C82-4546-917E-C8557D4F4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7979B-B1A4-47D0-9995-0F6F5D5F735B}" type="datetimeFigureOut">
              <a:rPr lang="en-US"/>
              <a:pPr>
                <a:defRPr/>
              </a:pPr>
              <a:t>2/16/2025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1C833-D7A9-4B7B-BBA5-EAA0677D1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C0BF6-F58A-4AA2-952F-2DE1A520BC25}" type="datetimeFigureOut">
              <a:rPr lang="en-US"/>
              <a:pPr>
                <a:defRPr/>
              </a:pPr>
              <a:t>2/16/2025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A2B28-BE4D-4014-B397-9B9DE7145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750DEBC-697C-47AD-9C29-E8C3B2A2A644}" type="datetimeFigureOut">
              <a:rPr lang="en-US"/>
              <a:pPr>
                <a:defRPr/>
              </a:pPr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0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1B1EC68-4CA6-4348-9516-FA3980A25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17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750DEBC-697C-47AD-9C29-E8C3B2A2A64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0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1B1EC68-4CA6-4348-9516-FA3980A25A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9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750DEBC-697C-47AD-9C29-E8C3B2A2A64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0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1B1EC68-4CA6-4348-9516-FA3980A25A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7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l.postech.ac.kr/~gla/feedback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l.postech.ac.kr/~gla/cs32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>
                <a:ea typeface="굴림" charset="-127"/>
              </a:rPr>
              <a:t>CSE-321 Programming </a:t>
            </a:r>
            <a:r>
              <a:rPr lang="en-US" altLang="ko-KR" sz="3600" smtClean="0">
                <a:ea typeface="굴림" charset="-127"/>
              </a:rPr>
              <a:t>Languages </a:t>
            </a:r>
            <a:r>
              <a:rPr lang="en-US" altLang="ko-KR" sz="3600" smtClean="0">
                <a:ea typeface="굴림" charset="-127"/>
              </a:rPr>
              <a:t>2025</a:t>
            </a:r>
            <a:r>
              <a:rPr lang="en-US" altLang="ko-KR" dirty="0">
                <a:ea typeface="굴림" charset="-127"/>
              </a:rPr>
              <a:t/>
            </a:r>
            <a:br>
              <a:rPr lang="en-US" altLang="ko-KR" dirty="0">
                <a:ea typeface="굴림" charset="-127"/>
              </a:rPr>
            </a:br>
            <a:r>
              <a:rPr lang="en-US" altLang="ko-KR" dirty="0">
                <a:ea typeface="굴림" charset="-127"/>
              </a:rPr>
              <a:t>Overview</a:t>
            </a:r>
            <a:endParaRPr lang="en-US" altLang="ko-KR" sz="4000" dirty="0">
              <a:ea typeface="굴림" charset="-127"/>
            </a:endParaRPr>
          </a:p>
        </p:txBody>
      </p:sp>
      <p:sp>
        <p:nvSpPr>
          <p:cNvPr id="37890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ko-KR" dirty="0">
              <a:ea typeface="굴림" charset="-127"/>
            </a:endParaRPr>
          </a:p>
          <a:p>
            <a:pPr eaLnBrk="1" hangingPunct="1"/>
            <a:r>
              <a:rPr lang="ko-KR" altLang="en-US" dirty="0" smtClean="0">
                <a:ea typeface="굴림" charset="-127"/>
              </a:rPr>
              <a:t>박성우</a:t>
            </a:r>
            <a:endParaRPr lang="en-US" altLang="ko-KR" dirty="0" smtClean="0">
              <a:ea typeface="굴림" charset="-127"/>
            </a:endParaRPr>
          </a:p>
          <a:p>
            <a:pPr eaLnBrk="1" hangingPunct="1"/>
            <a:endParaRPr lang="en-US" altLang="ko-KR" dirty="0">
              <a:ea typeface="굴림" charset="-127"/>
            </a:endParaRPr>
          </a:p>
          <a:p>
            <a:pPr eaLnBrk="1" hangingPunct="1"/>
            <a:r>
              <a:rPr lang="en-US" altLang="ko-KR" dirty="0">
                <a:ea typeface="굴림" panose="020B0600000101010101" pitchFamily="50" charset="-127"/>
              </a:rPr>
              <a:t>POSTECH</a:t>
            </a:r>
          </a:p>
          <a:p>
            <a:pPr eaLnBrk="1" hangingPunct="1"/>
            <a:r>
              <a:rPr lang="en-US" altLang="ko-KR" smtClean="0">
                <a:ea typeface="굴림" panose="020B0600000101010101" pitchFamily="50" charset="-127"/>
              </a:rPr>
              <a:t>2025</a:t>
            </a:r>
            <a:r>
              <a:rPr lang="ko-KR" altLang="en-US" smtClean="0">
                <a:ea typeface="굴림" panose="020B0600000101010101" pitchFamily="50" charset="-127"/>
              </a:rPr>
              <a:t>년 </a:t>
            </a:r>
            <a:r>
              <a:rPr lang="en-US" altLang="ko-KR" dirty="0" smtClean="0">
                <a:ea typeface="굴림" panose="020B0600000101010101" pitchFamily="50" charset="-127"/>
              </a:rPr>
              <a:t>2</a:t>
            </a:r>
            <a:r>
              <a:rPr lang="ko-KR" altLang="en-US" smtClean="0">
                <a:ea typeface="굴림" panose="020B0600000101010101" pitchFamily="50" charset="-127"/>
              </a:rPr>
              <a:t>월 </a:t>
            </a:r>
            <a:r>
              <a:rPr lang="en-US" altLang="ko-KR" smtClean="0">
                <a:ea typeface="굴림" panose="020B0600000101010101" pitchFamily="50" charset="-127"/>
              </a:rPr>
              <a:t>17</a:t>
            </a:r>
            <a:r>
              <a:rPr lang="ko-KR" altLang="en-US" smtClean="0">
                <a:ea typeface="굴림" panose="020B0600000101010101" pitchFamily="50" charset="-127"/>
              </a:rPr>
              <a:t>일</a:t>
            </a:r>
            <a:endParaRPr lang="en-US" altLang="ko-KR" dirty="0"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Discussion Board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Text-based (</a:t>
            </a:r>
            <a:r>
              <a:rPr lang="ko-KR" altLang="en-US" dirty="0" smtClean="0"/>
              <a:t>교내에서만 접근 가능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b="1" dirty="0" smtClean="0"/>
              <a:t>telnet pl.postech.ac.kr -l </a:t>
            </a:r>
            <a:r>
              <a:rPr lang="en-US" altLang="ko-KR" b="1" dirty="0" err="1" smtClean="0"/>
              <a:t>bbs</a:t>
            </a:r>
            <a:endParaRPr lang="en-US" altLang="ko-KR" b="1" dirty="0" smtClean="0"/>
          </a:p>
          <a:p>
            <a:pPr lvl="1"/>
            <a:r>
              <a:rPr lang="en-US" altLang="ko-KR" dirty="0" smtClean="0"/>
              <a:t>board 321, encoding</a:t>
            </a:r>
            <a:r>
              <a:rPr lang="en-US" altLang="ko-KR" dirty="0"/>
              <a:t>: </a:t>
            </a:r>
            <a:r>
              <a:rPr lang="en-US" altLang="ko-KR" dirty="0" err="1" smtClean="0"/>
              <a:t>euc-kr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on programming2.postech.ac.kr, execute this command:</a:t>
            </a:r>
            <a:br>
              <a:rPr lang="en-US" altLang="ko-KR" dirty="0" smtClean="0"/>
            </a:br>
            <a:r>
              <a:rPr lang="en-US" altLang="ko-KR" dirty="0" smtClean="0"/>
              <a:t>	</a:t>
            </a:r>
            <a:r>
              <a:rPr lang="en-US" altLang="ko-KR" b="1" dirty="0" smtClean="0"/>
              <a:t>/home/class/cs321/telnet</a:t>
            </a:r>
            <a:endParaRPr lang="en-US" altLang="ko-KR" b="1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27715"/>
            <a:ext cx="6794011" cy="273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004" y="3554082"/>
            <a:ext cx="5026042" cy="24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6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 Cheating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ea typeface="굴림" panose="020B0600000101010101" pitchFamily="50" charset="-127"/>
              </a:rPr>
              <a:t>Read the document on the disciplinary policy.</a:t>
            </a:r>
          </a:p>
          <a:p>
            <a:pPr eaLnBrk="1" hangingPunct="1"/>
            <a:r>
              <a:rPr lang="en-US" altLang="ko-KR" dirty="0" smtClean="0">
                <a:ea typeface="굴림" panose="020B0600000101010101" pitchFamily="50" charset="-127"/>
              </a:rPr>
              <a:t>We </a:t>
            </a:r>
            <a:r>
              <a:rPr lang="en-US" altLang="ko-KR" dirty="0">
                <a:ea typeface="굴림" panose="020B0600000101010101" pitchFamily="50" charset="-127"/>
              </a:rPr>
              <a:t>have developed </a:t>
            </a:r>
            <a:r>
              <a:rPr lang="en-US" altLang="ko-KR" u="sng" dirty="0" err="1">
                <a:ea typeface="굴림" panose="020B0600000101010101" pitchFamily="50" charset="-127"/>
              </a:rPr>
              <a:t>clonechecker</a:t>
            </a:r>
            <a:r>
              <a:rPr lang="en-US" altLang="ko-KR" dirty="0">
                <a:ea typeface="굴림" panose="020B0600000101010101" pitchFamily="50" charset="-127"/>
              </a:rPr>
              <a:t> for </a:t>
            </a:r>
            <a:r>
              <a:rPr lang="en-US" altLang="ko-KR" dirty="0" err="1">
                <a:ea typeface="굴림" panose="020B0600000101010101" pitchFamily="50" charset="-127"/>
              </a:rPr>
              <a:t>OCaml</a:t>
            </a:r>
            <a:r>
              <a:rPr lang="en-US" altLang="ko-KR" dirty="0">
                <a:ea typeface="굴림" panose="020B0600000101010101" pitchFamily="50" charset="-127"/>
              </a:rPr>
              <a:t>.</a:t>
            </a:r>
          </a:p>
          <a:p>
            <a:pPr eaLnBrk="1" hangingPunct="1"/>
            <a:r>
              <a:rPr lang="en-US" altLang="ko-KR" dirty="0">
                <a:ea typeface="굴림" panose="020B0600000101010101" pitchFamily="50" charset="-127"/>
              </a:rPr>
              <a:t>We will check all your programs at the end of the semester</a:t>
            </a:r>
            <a:r>
              <a:rPr lang="en-US" altLang="ko-KR" dirty="0" smtClean="0">
                <a:ea typeface="굴림" panose="020B0600000101010101" pitchFamily="50" charset="-127"/>
              </a:rPr>
              <a:t>.</a:t>
            </a:r>
          </a:p>
          <a:p>
            <a:pPr eaLnBrk="1" hangingPunct="1"/>
            <a:r>
              <a:rPr lang="en-US" altLang="ko-KR" b="1" dirty="0" smtClean="0">
                <a:solidFill>
                  <a:srgbClr val="FF0000"/>
                </a:solidFill>
                <a:ea typeface="굴림" panose="020B0600000101010101" pitchFamily="50" charset="-127"/>
              </a:rPr>
              <a:t>DO NOT</a:t>
            </a:r>
            <a:r>
              <a:rPr lang="en-US" altLang="ko-KR" b="1" dirty="0" smtClean="0">
                <a:ea typeface="굴림" panose="020B0600000101010101" pitchFamily="50" charset="-127"/>
              </a:rPr>
              <a:t> discuss programming assignments and exams with your classmates.</a:t>
            </a:r>
            <a:endParaRPr lang="en-US" altLang="ko-KR" b="1" dirty="0">
              <a:ea typeface="굴림" panose="020B0600000101010101" pitchFamily="50" charset="-12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278" y="3154845"/>
            <a:ext cx="7452360" cy="32270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7201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Anonymous Feedback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  <a:hlinkClick r:id="rId2"/>
              </a:rPr>
              <a:t>http://pl.postech.ac.kr/~gla/feedback/</a:t>
            </a:r>
            <a:endParaRPr lang="en-US" altLang="ko-KR" dirty="0">
              <a:ea typeface="굴림" panose="020B0600000101010101" pitchFamily="50" charset="-127"/>
            </a:endParaRPr>
          </a:p>
          <a:p>
            <a:endParaRPr lang="ko-KR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819400"/>
            <a:ext cx="8016875" cy="237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45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Q &amp; A</a:t>
            </a:r>
            <a:endParaRPr lang="ko-KR" alt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731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Course Webpage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  <a:hlinkClick r:id="rId2"/>
              </a:rPr>
              <a:t>http://pl.postech.ac.kr/~gla/cs321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19" y="1732530"/>
            <a:ext cx="10520363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Topics to be </a:t>
            </a:r>
            <a:r>
              <a:rPr lang="en-US" altLang="ko-KR" dirty="0" smtClean="0"/>
              <a:t>covered</a:t>
            </a:r>
            <a:endParaRPr lang="en-US" altLang="ko-K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Functional programming</a:t>
            </a:r>
          </a:p>
          <a:p>
            <a:pPr lvl="1"/>
            <a:r>
              <a:rPr lang="en-US" altLang="ko-KR" dirty="0" smtClean="0"/>
              <a:t>Objective CAML (OCAML)</a:t>
            </a:r>
          </a:p>
          <a:p>
            <a:pPr lvl="1"/>
            <a:r>
              <a:rPr lang="en-US" altLang="ko-KR" dirty="0" smtClean="0"/>
              <a:t>algebraic </a:t>
            </a:r>
            <a:r>
              <a:rPr lang="en-US" altLang="ko-KR" dirty="0" err="1" smtClean="0"/>
              <a:t>datatypes</a:t>
            </a:r>
            <a:r>
              <a:rPr lang="en-US" altLang="ko-KR" dirty="0" smtClean="0"/>
              <a:t>, recursive functions, tail-recursion, higher-order functions, </a:t>
            </a:r>
            <a:r>
              <a:rPr lang="en-US" altLang="ko-KR" dirty="0" err="1" smtClean="0"/>
              <a:t>functors</a:t>
            </a:r>
            <a:endParaRPr lang="en-US" altLang="ko-KR" dirty="0"/>
          </a:p>
          <a:p>
            <a:r>
              <a:rPr lang="en-US" altLang="ko-KR" dirty="0" smtClean="0"/>
              <a:t>Mathematical </a:t>
            </a:r>
            <a:r>
              <a:rPr lang="en-US" altLang="ko-KR" dirty="0"/>
              <a:t>foundation of programming </a:t>
            </a:r>
            <a:r>
              <a:rPr lang="en-US" altLang="ko-KR" dirty="0" smtClean="0"/>
              <a:t>languages</a:t>
            </a:r>
          </a:p>
          <a:p>
            <a:pPr lvl="1"/>
            <a:r>
              <a:rPr lang="en-US" altLang="ko-KR" dirty="0" smtClean="0"/>
              <a:t>inductive definition, inductive proof</a:t>
            </a:r>
            <a:endParaRPr lang="en-US" altLang="ko-KR" dirty="0"/>
          </a:p>
          <a:p>
            <a:r>
              <a:rPr lang="en-US" altLang="ko-KR" dirty="0" smtClean="0"/>
              <a:t>Theory </a:t>
            </a:r>
            <a:r>
              <a:rPr lang="en-US" altLang="ko-KR" dirty="0"/>
              <a:t>of programming </a:t>
            </a:r>
            <a:r>
              <a:rPr lang="en-US" altLang="ko-KR" dirty="0" smtClean="0"/>
              <a:t>languages</a:t>
            </a:r>
          </a:p>
          <a:p>
            <a:pPr lvl="1"/>
            <a:r>
              <a:rPr lang="en-US" altLang="ko-KR" dirty="0" smtClean="0"/>
              <a:t>lambda calculus</a:t>
            </a:r>
            <a:endParaRPr lang="en-US" altLang="ko-KR" dirty="0"/>
          </a:p>
          <a:p>
            <a:r>
              <a:rPr lang="en-US" altLang="ko-KR" dirty="0" smtClean="0"/>
              <a:t>Type theory</a:t>
            </a:r>
          </a:p>
          <a:p>
            <a:pPr lvl="1"/>
            <a:r>
              <a:rPr lang="en-US" altLang="ko-KR" dirty="0" smtClean="0"/>
              <a:t>type safety, mutable references, subtyping, </a:t>
            </a:r>
            <a:r>
              <a:rPr lang="en-US" altLang="ko-KR" smtClean="0"/>
              <a:t>recursive </a:t>
            </a:r>
            <a:r>
              <a:rPr lang="en-US" altLang="ko-KR" smtClean="0"/>
              <a:t>types</a:t>
            </a:r>
          </a:p>
          <a:p>
            <a:pPr lvl="1"/>
            <a:r>
              <a:rPr lang="en-US" altLang="ko-KR" smtClean="0"/>
              <a:t>parametric polymorphism</a:t>
            </a:r>
            <a:r>
              <a:rPr lang="en-US" altLang="ko-KR" dirty="0" smtClean="0"/>
              <a:t>, type reconstruction</a:t>
            </a:r>
            <a:endParaRPr lang="en-US" altLang="ko-KR" dirty="0"/>
          </a:p>
          <a:p>
            <a:r>
              <a:rPr lang="en-US" altLang="ko-KR" dirty="0" smtClean="0"/>
              <a:t>Implementing </a:t>
            </a:r>
            <a:r>
              <a:rPr lang="en-US" altLang="ko-KR" dirty="0"/>
              <a:t>programming </a:t>
            </a:r>
            <a:r>
              <a:rPr lang="en-US" altLang="ko-KR" dirty="0" smtClean="0"/>
              <a:t>languages</a:t>
            </a:r>
          </a:p>
          <a:p>
            <a:pPr lvl="1"/>
            <a:r>
              <a:rPr lang="en-US" altLang="ko-KR" dirty="0" smtClean="0"/>
              <a:t>de </a:t>
            </a:r>
            <a:r>
              <a:rPr lang="en-US" altLang="ko-KR" dirty="0" err="1" smtClean="0"/>
              <a:t>Bruijn</a:t>
            </a:r>
            <a:r>
              <a:rPr lang="en-US" altLang="ko-KR" dirty="0" smtClean="0"/>
              <a:t> index, evaluation context, abstract machine</a:t>
            </a:r>
            <a:r>
              <a:rPr lang="en-US" altLang="ko-KR" smtClean="0"/>
              <a:t>, </a:t>
            </a:r>
            <a:r>
              <a:rPr lang="en-US" altLang="ko-KR" smtClean="0"/>
              <a:t>closure</a:t>
            </a:r>
          </a:p>
          <a:p>
            <a:r>
              <a:rPr lang="en-US" altLang="ko-KR" smtClean="0"/>
              <a:t>Object orientation</a:t>
            </a:r>
          </a:p>
          <a:p>
            <a:pPr lvl="1"/>
            <a:r>
              <a:rPr lang="en-US" altLang="ko-KR" smtClean="0"/>
              <a:t>Featherweight Java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312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Course Information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7"/>
            <a:endParaRPr lang="en-US" altLang="ko-KR" dirty="0" smtClean="0"/>
          </a:p>
          <a:p>
            <a:pPr lvl="7"/>
            <a:endParaRPr lang="en-US" altLang="ko-KR" dirty="0" smtClean="0"/>
          </a:p>
          <a:p>
            <a:r>
              <a:rPr lang="ko-KR" altLang="en-US" dirty="0" smtClean="0"/>
              <a:t>절대 평가</a:t>
            </a:r>
            <a:endParaRPr lang="en-US" altLang="ko-KR" dirty="0" smtClean="0"/>
          </a:p>
          <a:p>
            <a:r>
              <a:rPr lang="ko-KR" altLang="en-US" dirty="0" smtClean="0"/>
              <a:t>출석 점수 없음</a:t>
            </a:r>
            <a:endParaRPr lang="en-US" altLang="ko-KR" dirty="0" smtClean="0"/>
          </a:p>
          <a:p>
            <a:r>
              <a:rPr lang="ko-KR" altLang="en-US" dirty="0" smtClean="0"/>
              <a:t>전자출결시스템 기준 </a:t>
            </a:r>
            <a:r>
              <a:rPr lang="en-US" altLang="ko-KR" dirty="0" smtClean="0"/>
              <a:t>1/3 </a:t>
            </a:r>
            <a:r>
              <a:rPr lang="ko-KR" altLang="en-US" dirty="0" smtClean="0"/>
              <a:t>이상 결석시 자동 낙제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756" y="886136"/>
            <a:ext cx="8954487" cy="403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43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Course Notes</a:t>
            </a:r>
            <a:endParaRPr lang="ko-KR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47" y="1119917"/>
            <a:ext cx="8135303" cy="182594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702" y="3094988"/>
            <a:ext cx="8366760" cy="34247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8933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Schedule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http://pl.postech.ac.kr/~</a:t>
            </a:r>
            <a:r>
              <a:rPr lang="en-US" altLang="ko-KR" dirty="0" smtClean="0"/>
              <a:t>gla/cs321/schedule.html</a:t>
            </a:r>
          </a:p>
          <a:p>
            <a:endParaRPr lang="en-US" altLang="ko-KR" dirty="0"/>
          </a:p>
          <a:p>
            <a:r>
              <a:rPr lang="en-US" altLang="ko-KR" dirty="0" smtClean="0"/>
              <a:t>Note</a:t>
            </a:r>
          </a:p>
          <a:p>
            <a:pPr lvl="1"/>
            <a:r>
              <a:rPr lang="en-US" altLang="ko-KR" b="1" smtClean="0"/>
              <a:t>March 5</a:t>
            </a:r>
            <a:r>
              <a:rPr lang="en-US" altLang="ko-KR" smtClean="0"/>
              <a:t>	Zoom online lecture</a:t>
            </a:r>
          </a:p>
          <a:p>
            <a:pPr lvl="1"/>
            <a:r>
              <a:rPr lang="en-US" altLang="ko-KR" b="1"/>
              <a:t>May </a:t>
            </a:r>
            <a:r>
              <a:rPr lang="en-US" altLang="ko-KR" b="1" smtClean="0"/>
              <a:t>7</a:t>
            </a:r>
            <a:r>
              <a:rPr lang="en-US" altLang="ko-KR"/>
              <a:t>	Zoom online lecture</a:t>
            </a:r>
          </a:p>
          <a:p>
            <a:endParaRPr lang="en-US" altLang="ko-KR" dirty="0"/>
          </a:p>
          <a:p>
            <a:r>
              <a:rPr lang="en-US" altLang="ko-KR" dirty="0" smtClean="0"/>
              <a:t>Midterm</a:t>
            </a:r>
          </a:p>
          <a:p>
            <a:pPr lvl="1"/>
            <a:r>
              <a:rPr lang="en-US" altLang="ko-KR" smtClean="0"/>
              <a:t>April </a:t>
            </a:r>
            <a:r>
              <a:rPr lang="en-US" altLang="ko-KR" smtClean="0"/>
              <a:t>7, </a:t>
            </a:r>
            <a:r>
              <a:rPr lang="en-US" altLang="ko-KR" dirty="0" smtClean="0"/>
              <a:t>classroom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smtClean="0"/>
              <a:t>무은재 </a:t>
            </a:r>
            <a:r>
              <a:rPr lang="en-US" altLang="ko-KR" smtClean="0"/>
              <a:t>307), </a:t>
            </a:r>
            <a:r>
              <a:rPr lang="en-US" altLang="ko-KR" dirty="0" smtClean="0"/>
              <a:t>in-class</a:t>
            </a:r>
            <a:r>
              <a:rPr lang="ko-KR" altLang="en-US" dirty="0" smtClean="0"/>
              <a:t> </a:t>
            </a:r>
            <a:r>
              <a:rPr lang="en-US" altLang="ko-KR" dirty="0" smtClean="0"/>
              <a:t>(2pm - </a:t>
            </a:r>
            <a:r>
              <a:rPr lang="en-US" altLang="ko-KR" smtClean="0"/>
              <a:t>3.30pm</a:t>
            </a:r>
            <a:r>
              <a:rPr lang="en-US" altLang="ko-KR" smtClean="0"/>
              <a:t>)</a:t>
            </a:r>
          </a:p>
          <a:p>
            <a:r>
              <a:rPr lang="en-US" altLang="ko-KR" smtClean="0"/>
              <a:t>Final</a:t>
            </a:r>
          </a:p>
          <a:p>
            <a:pPr lvl="1"/>
            <a:r>
              <a:rPr lang="en-US" altLang="ko-KR" smtClean="0"/>
              <a:t>June 2, </a:t>
            </a:r>
            <a:r>
              <a:rPr lang="en-US" altLang="ko-KR"/>
              <a:t>classroom</a:t>
            </a:r>
            <a:r>
              <a:rPr lang="ko-KR" altLang="en-US"/>
              <a:t> </a:t>
            </a:r>
            <a:r>
              <a:rPr lang="en-US" altLang="ko-KR"/>
              <a:t>(</a:t>
            </a:r>
            <a:r>
              <a:rPr lang="ko-KR" altLang="en-US"/>
              <a:t>무은재 </a:t>
            </a:r>
            <a:r>
              <a:rPr lang="en-US" altLang="ko-KR"/>
              <a:t>307), in-class</a:t>
            </a:r>
            <a:r>
              <a:rPr lang="ko-KR" altLang="en-US"/>
              <a:t> </a:t>
            </a:r>
            <a:r>
              <a:rPr lang="en-US" altLang="ko-KR"/>
              <a:t>(2pm - 3.30pm)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50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Objective CAML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Functional programming language for your assignments</a:t>
            </a:r>
          </a:p>
          <a:p>
            <a:r>
              <a:rPr lang="en-US" altLang="ko-KR" dirty="0" smtClean="0"/>
              <a:t>OCAML 4 is required.</a:t>
            </a:r>
          </a:p>
          <a:p>
            <a:r>
              <a:rPr lang="en-US" altLang="ko-KR" smtClean="0"/>
              <a:t>Do </a:t>
            </a:r>
            <a:r>
              <a:rPr lang="en-US" altLang="ko-KR" b="1" smtClean="0"/>
              <a:t>NOT</a:t>
            </a:r>
            <a:r>
              <a:rPr lang="en-US" altLang="ko-KR" smtClean="0"/>
              <a:t> use </a:t>
            </a:r>
            <a:r>
              <a:rPr lang="en-US" altLang="ko-KR" dirty="0" smtClean="0"/>
              <a:t>OCAML 5+ which is not compatible with some of the programing assignments</a:t>
            </a:r>
          </a:p>
        </p:txBody>
      </p:sp>
    </p:spTree>
    <p:extLst>
      <p:ext uri="{BB962C8B-B14F-4D97-AF65-F5344CB8AC3E}">
        <p14:creationId xmlns:p14="http://schemas.microsoft.com/office/powerpoint/2010/main" val="106660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50" charset="-127"/>
              </a:rPr>
              <a:t>programming2.postech.ac.kr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Linux machine for your </a:t>
            </a:r>
            <a:r>
              <a:rPr lang="en-US" altLang="ko-KR" dirty="0" smtClean="0">
                <a:ea typeface="굴림" panose="020B0600000101010101" pitchFamily="50" charset="-127"/>
              </a:rPr>
              <a:t>assignments</a:t>
            </a:r>
            <a:endParaRPr lang="en-US" altLang="ko-KR" dirty="0">
              <a:ea typeface="굴림" panose="020B0600000101010101" pitchFamily="50" charset="-127"/>
            </a:endParaRPr>
          </a:p>
          <a:p>
            <a:pPr lvl="1"/>
            <a:r>
              <a:rPr lang="en-US" altLang="ko-KR" dirty="0"/>
              <a:t>OCAML 4.05 </a:t>
            </a:r>
            <a:r>
              <a:rPr lang="en-US" altLang="ko-KR" dirty="0" smtClean="0"/>
              <a:t>is installed</a:t>
            </a:r>
            <a:endParaRPr lang="en-US" altLang="ko-KR" dirty="0"/>
          </a:p>
          <a:p>
            <a:pPr lvl="1"/>
            <a:endParaRPr lang="en-US" altLang="ko-KR" dirty="0" smtClean="0"/>
          </a:p>
          <a:p>
            <a:pPr eaLnBrk="1" hangingPunct="1"/>
            <a:r>
              <a:rPr lang="en-US" altLang="ko-KR" dirty="0">
                <a:ea typeface="굴림" panose="020B0600000101010101" pitchFamily="50" charset="-127"/>
              </a:rPr>
              <a:t>Use your </a:t>
            </a:r>
            <a:r>
              <a:rPr lang="en-US" altLang="ko-KR" dirty="0" err="1">
                <a:ea typeface="굴림" panose="020B0600000101010101" pitchFamily="50" charset="-127"/>
              </a:rPr>
              <a:t>Hemos</a:t>
            </a:r>
            <a:r>
              <a:rPr lang="en-US" altLang="ko-KR" dirty="0">
                <a:ea typeface="굴림" panose="020B0600000101010101" pitchFamily="50" charset="-127"/>
              </a:rPr>
              <a:t> ID to log </a:t>
            </a:r>
            <a:r>
              <a:rPr lang="en-US" altLang="ko-KR" dirty="0" smtClean="0">
                <a:ea typeface="굴림" panose="020B0600000101010101" pitchFamily="50" charset="-127"/>
              </a:rPr>
              <a:t>in</a:t>
            </a:r>
            <a:endParaRPr lang="en-US" altLang="ko-KR" dirty="0">
              <a:ea typeface="굴림" panose="020B0600000101010101" pitchFamily="50" charset="-127"/>
            </a:endParaRPr>
          </a:p>
          <a:p>
            <a:pPr eaLnBrk="1" hangingPunct="1"/>
            <a:r>
              <a:rPr lang="en-US" altLang="ko-KR" dirty="0">
                <a:ea typeface="굴림" panose="020B0600000101010101" pitchFamily="50" charset="-127"/>
              </a:rPr>
              <a:t>Contact </a:t>
            </a:r>
            <a:r>
              <a:rPr lang="en-US" altLang="ko-KR" dirty="0" err="1">
                <a:ea typeface="굴림" panose="020B0600000101010101" pitchFamily="50" charset="-127"/>
              </a:rPr>
              <a:t>Hemos</a:t>
            </a:r>
            <a:r>
              <a:rPr lang="en-US" altLang="ko-KR" dirty="0">
                <a:ea typeface="굴림" panose="020B0600000101010101" pitchFamily="50" charset="-127"/>
              </a:rPr>
              <a:t> Team to request an </a:t>
            </a:r>
            <a:r>
              <a:rPr lang="en-US" altLang="ko-KR" dirty="0" smtClean="0">
                <a:ea typeface="굴림" panose="020B0600000101010101" pitchFamily="50" charset="-127"/>
              </a:rPr>
              <a:t>ID</a:t>
            </a:r>
          </a:p>
          <a:p>
            <a:pPr eaLnBrk="1" hangingPunct="1"/>
            <a:endParaRPr lang="en-US" altLang="ko-KR" dirty="0">
              <a:ea typeface="굴림" panose="020B0600000101010101" pitchFamily="50" charset="-127"/>
            </a:endParaRPr>
          </a:p>
          <a:p>
            <a:pPr eaLnBrk="1" hangingPunct="1"/>
            <a:r>
              <a:rPr lang="en-US" altLang="ko-KR" dirty="0">
                <a:ea typeface="굴림" panose="020B0600000101010101" pitchFamily="50" charset="-127"/>
              </a:rPr>
              <a:t>Your </a:t>
            </a:r>
            <a:r>
              <a:rPr lang="en-US" altLang="ko-KR" dirty="0" err="1">
                <a:ea typeface="굴림" panose="020B0600000101010101" pitchFamily="50" charset="-127"/>
              </a:rPr>
              <a:t>handin</a:t>
            </a:r>
            <a:r>
              <a:rPr lang="en-US" altLang="ko-KR" dirty="0">
                <a:ea typeface="굴림" panose="020B0600000101010101" pitchFamily="50" charset="-127"/>
              </a:rPr>
              <a:t> directory is located at:</a:t>
            </a:r>
          </a:p>
          <a:p>
            <a:pPr lvl="1" eaLnBrk="1" hangingPunct="1">
              <a:buFontTx/>
              <a:buNone/>
            </a:pPr>
            <a:r>
              <a:rPr lang="en-US" altLang="ko-KR" b="1" dirty="0">
                <a:ea typeface="굴림" panose="020B0600000101010101" pitchFamily="50" charset="-127"/>
              </a:rPr>
              <a:t>/home/class/cs321/</a:t>
            </a:r>
            <a:r>
              <a:rPr lang="en-US" altLang="ko-KR" b="1" dirty="0" err="1">
                <a:ea typeface="굴림" panose="020B0600000101010101" pitchFamily="50" charset="-127"/>
              </a:rPr>
              <a:t>handin</a:t>
            </a:r>
            <a:r>
              <a:rPr lang="en-US" altLang="ko-KR" b="1" dirty="0">
                <a:ea typeface="굴림" panose="020B0600000101010101" pitchFamily="50" charset="-127"/>
              </a:rPr>
              <a:t>/&lt;your </a:t>
            </a:r>
            <a:r>
              <a:rPr lang="en-US" altLang="ko-KR" b="1" dirty="0" err="1">
                <a:ea typeface="굴림" panose="020B0600000101010101" pitchFamily="50" charset="-127"/>
              </a:rPr>
              <a:t>Hemos</a:t>
            </a:r>
            <a:r>
              <a:rPr lang="en-US" altLang="ko-KR" b="1" dirty="0">
                <a:ea typeface="굴림" panose="020B0600000101010101" pitchFamily="50" charset="-127"/>
              </a:rPr>
              <a:t> ID</a:t>
            </a:r>
            <a:r>
              <a:rPr lang="en-US" altLang="ko-KR" b="1" dirty="0" smtClean="0">
                <a:ea typeface="굴림" panose="020B0600000101010101" pitchFamily="50" charset="-127"/>
              </a:rPr>
              <a:t>&gt;</a:t>
            </a:r>
          </a:p>
          <a:p>
            <a:pPr lvl="1" eaLnBrk="1" hangingPunct="1">
              <a:buFontTx/>
              <a:buNone/>
            </a:pPr>
            <a:endParaRPr lang="en-US" altLang="ko-KR" dirty="0">
              <a:ea typeface="굴림" panose="020B0600000101010101" pitchFamily="50" charset="-127"/>
            </a:endParaRPr>
          </a:p>
          <a:p>
            <a:pPr eaLnBrk="1" hangingPunct="1"/>
            <a:r>
              <a:rPr lang="en-US" altLang="ko-KR" dirty="0">
                <a:ea typeface="굴림" panose="020B0600000101010101" pitchFamily="50" charset="-127"/>
              </a:rPr>
              <a:t>If you don't find your </a:t>
            </a:r>
            <a:r>
              <a:rPr lang="en-US" altLang="ko-KR" dirty="0" err="1">
                <a:ea typeface="굴림" panose="020B0600000101010101" pitchFamily="50" charset="-127"/>
              </a:rPr>
              <a:t>handin</a:t>
            </a:r>
            <a:r>
              <a:rPr lang="en-US" altLang="ko-KR" dirty="0">
                <a:ea typeface="굴림" panose="020B0600000101010101" pitchFamily="50" charset="-127"/>
              </a:rPr>
              <a:t> directory, </a:t>
            </a:r>
            <a:r>
              <a:rPr lang="en-US" altLang="ko-KR">
                <a:ea typeface="굴림" panose="020B0600000101010101" pitchFamily="50" charset="-127"/>
              </a:rPr>
              <a:t>email </a:t>
            </a:r>
            <a:r>
              <a:rPr lang="en-US" altLang="ko-KR" smtClean="0"/>
              <a:t>lngsg</a:t>
            </a:r>
            <a:r>
              <a:rPr lang="en-US" altLang="ko-KR" smtClean="0"/>
              <a:t>@</a:t>
            </a:r>
            <a:r>
              <a:rPr lang="en-US" altLang="ko-KR" smtClean="0">
                <a:ea typeface="굴림" panose="020B0600000101010101" pitchFamily="50" charset="-127"/>
              </a:rPr>
              <a:t>postech</a:t>
            </a:r>
            <a:endParaRPr lang="en-US" altLang="ko-KR" dirty="0" smtClean="0">
              <a:ea typeface="굴림" panose="020B0600000101010101" pitchFamily="50" charset="-127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794" y="1020105"/>
            <a:ext cx="4114908" cy="126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Programming Assignments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Programming assignments in OCAML</a:t>
            </a:r>
          </a:p>
          <a:p>
            <a:r>
              <a:rPr lang="en-US" altLang="ko-KR" dirty="0" smtClean="0"/>
              <a:t>The first 3 programming assignments will help you get familiar with OCAML programming.</a:t>
            </a:r>
            <a:endParaRPr lang="en-US" altLang="ko-KR" dirty="0"/>
          </a:p>
          <a:p>
            <a:pPr lvl="1"/>
            <a:r>
              <a:rPr lang="en-US" altLang="ko-KR" dirty="0"/>
              <a:t>OCAML Programming (I), (II), (III)</a:t>
            </a:r>
          </a:p>
          <a:p>
            <a:endParaRPr lang="en-US" altLang="ko-KR" dirty="0">
              <a:ea typeface="굴림" panose="020B0600000101010101" pitchFamily="50" charset="-127"/>
            </a:endParaRPr>
          </a:p>
          <a:p>
            <a:pPr eaLnBrk="1" hangingPunct="1"/>
            <a:r>
              <a:rPr lang="en-US" altLang="ko-KR" dirty="0">
                <a:ea typeface="굴림" panose="020B0600000101010101" pitchFamily="50" charset="-127"/>
              </a:rPr>
              <a:t>You may program on Windows or Linux, </a:t>
            </a:r>
            <a:br>
              <a:rPr lang="en-US" altLang="ko-KR" dirty="0">
                <a:ea typeface="굴림" panose="020B0600000101010101" pitchFamily="50" charset="-127"/>
              </a:rPr>
            </a:br>
            <a:r>
              <a:rPr lang="en-US" altLang="ko-KR" dirty="0">
                <a:ea typeface="굴림" panose="020B0600000101010101" pitchFamily="50" charset="-127"/>
              </a:rPr>
              <a:t>but </a:t>
            </a:r>
            <a:r>
              <a:rPr lang="en-US" altLang="ko-KR" b="1" u="sng" dirty="0">
                <a:solidFill>
                  <a:srgbClr val="FF0000"/>
                </a:solidFill>
                <a:ea typeface="굴림" panose="020B0600000101010101" pitchFamily="50" charset="-127"/>
              </a:rPr>
              <a:t>make sure that your program </a:t>
            </a:r>
            <a:r>
              <a:rPr lang="en-US" altLang="ko-KR" b="1" u="sng" dirty="0" smtClean="0">
                <a:solidFill>
                  <a:srgbClr val="FF0000"/>
                </a:solidFill>
                <a:ea typeface="굴림" panose="020B0600000101010101" pitchFamily="50" charset="-127"/>
              </a:rPr>
              <a:t>compiles on programing2 server.</a:t>
            </a:r>
            <a:endParaRPr lang="en-US" altLang="ko-KR" b="1" u="sng" dirty="0">
              <a:solidFill>
                <a:srgbClr val="FF0000"/>
              </a:solidFill>
              <a:ea typeface="굴림" panose="020B0600000101010101" pitchFamily="50" charset="-127"/>
            </a:endParaRPr>
          </a:p>
          <a:p>
            <a:pPr lvl="1" eaLnBrk="1" hangingPunct="1"/>
            <a:r>
              <a:rPr lang="en-US" altLang="ko-KR" dirty="0">
                <a:ea typeface="굴림" panose="020B0600000101010101" pitchFamily="50" charset="-127"/>
              </a:rPr>
              <a:t>Otherwise your program will not be graded</a:t>
            </a:r>
            <a:r>
              <a:rPr lang="en-US" altLang="ko-KR" dirty="0" smtClean="0">
                <a:ea typeface="굴림" panose="020B0600000101010101" pitchFamily="50" charset="-127"/>
              </a:rPr>
              <a:t>.</a:t>
            </a:r>
          </a:p>
          <a:p>
            <a:pPr eaLnBrk="1" hangingPunct="1"/>
            <a:endParaRPr lang="en-US" altLang="ko-KR" dirty="0">
              <a:ea typeface="굴림" panose="020B0600000101010101" pitchFamily="50" charset="-127"/>
            </a:endParaRPr>
          </a:p>
          <a:p>
            <a:pPr eaLnBrk="1" hangingPunct="1"/>
            <a:r>
              <a:rPr lang="en-US" altLang="ko-KR" dirty="0" smtClean="0">
                <a:ea typeface="굴림" panose="020B0600000101010101" pitchFamily="50" charset="-127"/>
              </a:rPr>
              <a:t>Test results will be copied to your </a:t>
            </a:r>
            <a:r>
              <a:rPr lang="en-US" altLang="ko-KR" dirty="0" err="1" smtClean="0">
                <a:ea typeface="굴림" panose="020B0600000101010101" pitchFamily="50" charset="-127"/>
              </a:rPr>
              <a:t>handin</a:t>
            </a:r>
            <a:r>
              <a:rPr lang="en-US" altLang="ko-KR" dirty="0" smtClean="0">
                <a:ea typeface="굴림" panose="020B0600000101010101" pitchFamily="50" charset="-127"/>
              </a:rPr>
              <a:t> directory.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667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GLA@ELFQIMTFUVWZY5H8" val="605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1156195</TotalTime>
  <Words>312</Words>
  <Application>Microsoft Office PowerPoint</Application>
  <PresentationFormat>Widescreen</PresentationFormat>
  <Paragraphs>87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Gulim</vt:lpstr>
      <vt:lpstr>Malgun Gothic</vt:lpstr>
      <vt:lpstr>Arial</vt:lpstr>
      <vt:lpstr>Calibri</vt:lpstr>
      <vt:lpstr>Calibri Light</vt:lpstr>
      <vt:lpstr>Office Theme</vt:lpstr>
      <vt:lpstr>1_Office Theme</vt:lpstr>
      <vt:lpstr>2_Office Theme</vt:lpstr>
      <vt:lpstr>CSE-321 Programming Languages 2025 Overview</vt:lpstr>
      <vt:lpstr>Course Webpage</vt:lpstr>
      <vt:lpstr>Topics to be covered</vt:lpstr>
      <vt:lpstr>Course Information</vt:lpstr>
      <vt:lpstr>Course Notes</vt:lpstr>
      <vt:lpstr>Schedule</vt:lpstr>
      <vt:lpstr>Objective CAML</vt:lpstr>
      <vt:lpstr>programming2.postech.ac.kr</vt:lpstr>
      <vt:lpstr>Programming Assignments</vt:lpstr>
      <vt:lpstr>Discussion Board</vt:lpstr>
      <vt:lpstr>No Cheating</vt:lpstr>
      <vt:lpstr>Anonymous Feedback</vt:lpstr>
      <vt:lpstr>Q &amp; 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Diary  2016.4.4 -</dc:title>
  <dc:creator>gla</dc:creator>
  <cp:lastModifiedBy>Windows User</cp:lastModifiedBy>
  <cp:revision>30181</cp:revision>
  <dcterms:created xsi:type="dcterms:W3CDTF">2016-04-05T03:43:27Z</dcterms:created>
  <dcterms:modified xsi:type="dcterms:W3CDTF">2025-02-16T13:03:33Z</dcterms:modified>
</cp:coreProperties>
</file>