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18" r:id="rId5"/>
    <p:sldMasterId id="2147483730" r:id="rId6"/>
    <p:sldMasterId id="2147483742" r:id="rId7"/>
  </p:sldMasterIdLst>
  <p:notesMasterIdLst>
    <p:notesMasterId r:id="rId31"/>
  </p:notesMasterIdLst>
  <p:sldIdLst>
    <p:sldId id="256" r:id="rId8"/>
    <p:sldId id="269" r:id="rId9"/>
    <p:sldId id="268" r:id="rId10"/>
    <p:sldId id="270" r:id="rId11"/>
    <p:sldId id="259" r:id="rId12"/>
    <p:sldId id="271" r:id="rId13"/>
    <p:sldId id="260" r:id="rId14"/>
    <p:sldId id="272" r:id="rId15"/>
    <p:sldId id="274" r:id="rId16"/>
    <p:sldId id="273" r:id="rId17"/>
    <p:sldId id="275" r:id="rId18"/>
    <p:sldId id="288" r:id="rId19"/>
    <p:sldId id="277" r:id="rId20"/>
    <p:sldId id="286" r:id="rId21"/>
    <p:sldId id="279" r:id="rId22"/>
    <p:sldId id="280" r:id="rId23"/>
    <p:sldId id="281" r:id="rId24"/>
    <p:sldId id="282" r:id="rId25"/>
    <p:sldId id="283" r:id="rId26"/>
    <p:sldId id="265" r:id="rId27"/>
    <p:sldId id="266" r:id="rId28"/>
    <p:sldId id="284" r:id="rId29"/>
    <p:sldId id="285" r:id="rId30"/>
  </p:sldIdLst>
  <p:sldSz cx="12192000" cy="6858000"/>
  <p:notesSz cx="6858000" cy="9144000"/>
  <p:custDataLst>
    <p:tags r:id="rId32"/>
  </p:custDataLst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94175" autoAdjust="0"/>
  </p:normalViewPr>
  <p:slideViewPr>
    <p:cSldViewPr snapToGrid="0" snapToObjects="1">
      <p:cViewPr varScale="1">
        <p:scale>
          <a:sx n="72" d="100"/>
          <a:sy n="72" d="100"/>
        </p:scale>
        <p:origin x="53" y="14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8476"/>
    </p:cViewPr>
  </p:sorterViewPr>
  <p:notesViewPr>
    <p:cSldViewPr snapToGrid="0" snapToObjects="1">
      <p:cViewPr varScale="1">
        <p:scale>
          <a:sx n="89" d="100"/>
          <a:sy n="89" d="100"/>
        </p:scale>
        <p:origin x="3148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87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FBCD9CA-E821-46AF-A54C-EF5CA0FACA0C}"/>
    <pc:docChg chg="addSld modSld">
      <pc:chgData name="" userId="" providerId="" clId="Web-{3FBCD9CA-E821-46AF-A54C-EF5CA0FACA0C}" dt="2019-04-08T12:20:06.876" v="46" actId="20577"/>
      <pc:docMkLst>
        <pc:docMk/>
      </pc:docMkLst>
      <pc:sldChg chg="modSp new">
        <pc:chgData name="" userId="" providerId="" clId="Web-{3FBCD9CA-E821-46AF-A54C-EF5CA0FACA0C}" dt="2019-04-08T12:20:06.876" v="46" actId="20577"/>
        <pc:sldMkLst>
          <pc:docMk/>
          <pc:sldMk cId="1845253815" sldId="5002"/>
        </pc:sldMkLst>
        <pc:spChg chg="mod">
          <ac:chgData name="" userId="" providerId="" clId="Web-{3FBCD9CA-E821-46AF-A54C-EF5CA0FACA0C}" dt="2019-04-08T12:20:00.142" v="41" actId="20577"/>
          <ac:spMkLst>
            <pc:docMk/>
            <pc:sldMk cId="1845253815" sldId="5002"/>
            <ac:spMk id="2" creationId="{61267B66-5B43-4ADA-A7DF-67877D6636BA}"/>
          </ac:spMkLst>
        </pc:spChg>
        <pc:spChg chg="mod">
          <ac:chgData name="" userId="" providerId="" clId="Web-{3FBCD9CA-E821-46AF-A54C-EF5CA0FACA0C}" dt="2019-04-08T12:20:06.876" v="46" actId="20577"/>
          <ac:spMkLst>
            <pc:docMk/>
            <pc:sldMk cId="1845253815" sldId="5002"/>
            <ac:spMk id="3" creationId="{761A09BA-1335-4080-BE91-AB56C3DC70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C7B5234-3B36-4BEA-9C78-BA553FCF0D30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71B8F70-AA16-47E4-8CD8-C1432A8AE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86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239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AAB6C44-E47A-4CB7-8F49-A2B040689B9B}" type="slidenum">
              <a:rPr lang="ko-KR" altLang="en-US" smtClean="0"/>
              <a:pPr/>
              <a:t>7</a:t>
            </a:fld>
            <a:endParaRPr lang="en-US" altLang="ko-KR" smtClean="0"/>
          </a:p>
        </p:txBody>
      </p:sp>
    </p:spTree>
    <p:extLst>
      <p:ext uri="{BB962C8B-B14F-4D97-AF65-F5344CB8AC3E}">
        <p14:creationId xmlns:p14="http://schemas.microsoft.com/office/powerpoint/2010/main" val="543125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0CE4F0-41E5-48F5-BB61-70D1CEE813AD}" type="slidenum">
              <a:rPr lang="ko-KR" altLang="en-US" smtClean="0"/>
              <a:pPr>
                <a:defRPr/>
              </a:pPr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69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5926-9370-4A3F-8A8D-7885D2A7E331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9AAE-9062-4E3F-B1C6-0938F4E7E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880E8-7249-4DD6-91A4-55126B7F9A48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788B-615A-4AC8-A7DB-5D7DAABB1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39E70-66E1-44A2-92B1-4E94F86BB0EA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0B2E-1422-483A-8404-2F670E47A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5926-9370-4A3F-8A8D-7885D2A7E3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9AAE-9062-4E3F-B1C6-0938F4E7EA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683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1"/>
            <a:ext cx="11910646" cy="644768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26122"/>
            <a:ext cx="11910646" cy="5679831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507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79FC-5E10-48B0-855F-DDAAAF87C5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E7A8A-AE56-4735-947C-733D277B06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04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6887-217B-444C-8853-94D0DF596C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A99-0479-4A81-8A60-89AF0754E3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9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7A66F-1B6F-4C99-A4F1-4426717FFD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49FC-1F46-47FA-A499-AEB43F162C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669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93399-0E3F-488B-8FF2-9E7B19BE2C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E6CF2-F4F5-4263-9022-19DD2FBD18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56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8A75-6651-4A85-AFEC-CA5001722F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4E40-2C82-4546-917E-C8557D4F44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514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7979B-B1A4-47D0-9995-0F6F5D5F735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C833-D7A9-4B7B-BBA5-EAA0677D1F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08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1"/>
            <a:ext cx="11910646" cy="644768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26122"/>
            <a:ext cx="11910646" cy="5679831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0BF6-F58A-4AA2-952F-2DE1A520BC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2B28-BE4D-4014-B397-9B9DE714571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1164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880E8-7249-4DD6-91A4-55126B7F9A4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788B-615A-4AC8-A7DB-5D7DAABB11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44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39E70-66E1-44A2-92B1-4E94F86BB0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0B2E-1422-483A-8404-2F670E47A3A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9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5926-9370-4A3F-8A8D-7885D2A7E3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9AAE-9062-4E3F-B1C6-0938F4E7EA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337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1"/>
            <a:ext cx="11910646" cy="644768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26122"/>
            <a:ext cx="11910646" cy="5679831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30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79FC-5E10-48B0-855F-DDAAAF87C5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E7A8A-AE56-4735-947C-733D277B06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3530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6887-217B-444C-8853-94D0DF596C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A99-0479-4A81-8A60-89AF0754E3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14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7A66F-1B6F-4C99-A4F1-4426717FFD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49FC-1F46-47FA-A499-AEB43F162C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724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93399-0E3F-488B-8FF2-9E7B19BE2C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E6CF2-F4F5-4263-9022-19DD2FBD18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86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8A75-6651-4A85-AFEC-CA5001722F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4E40-2C82-4546-917E-C8557D4F44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1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79FC-5E10-48B0-855F-DDAAAF87C599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E7A8A-AE56-4735-947C-733D277B0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7979B-B1A4-47D0-9995-0F6F5D5F735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C833-D7A9-4B7B-BBA5-EAA0677D1F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514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0BF6-F58A-4AA2-952F-2DE1A520BC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2B28-BE4D-4014-B397-9B9DE714571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012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880E8-7249-4DD6-91A4-55126B7F9A4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788B-615A-4AC8-A7DB-5D7DAABB11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117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39E70-66E1-44A2-92B1-4E94F86BB0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0B2E-1422-483A-8404-2F670E47A3A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4263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5926-9370-4A3F-8A8D-7885D2A7E3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9AAE-9062-4E3F-B1C6-0938F4E7EA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995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1"/>
            <a:ext cx="11910646" cy="644768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26122"/>
            <a:ext cx="11910646" cy="56798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0328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79FC-5E10-48B0-855F-DDAAAF87C5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E7A8A-AE56-4735-947C-733D277B06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3539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6887-217B-444C-8853-94D0DF596C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A99-0479-4A81-8A60-89AF0754E3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8262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7A66F-1B6F-4C99-A4F1-4426717FFD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49FC-1F46-47FA-A499-AEB43F162C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0049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93399-0E3F-488B-8FF2-9E7B19BE2C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E6CF2-F4F5-4263-9022-19DD2FBD18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16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6887-217B-444C-8853-94D0DF596C4C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A99-0479-4A81-8A60-89AF0754E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8A75-6651-4A85-AFEC-CA5001722F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4E40-2C82-4546-917E-C8557D4F44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6389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7979B-B1A4-47D0-9995-0F6F5D5F735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C833-D7A9-4B7B-BBA5-EAA0677D1F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6660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0BF6-F58A-4AA2-952F-2DE1A520BC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2B28-BE4D-4014-B397-9B9DE714571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0742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880E8-7249-4DD6-91A4-55126B7F9A4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788B-615A-4AC8-A7DB-5D7DAABB11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5205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39E70-66E1-44A2-92B1-4E94F86BB0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0B2E-1422-483A-8404-2F670E47A3A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56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7A66F-1B6F-4C99-A4F1-4426717FFD5C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49FC-1F46-47FA-A499-AEB43F162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93399-0E3F-488B-8FF2-9E7B19BE2C99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E6CF2-F4F5-4263-9022-19DD2FBD1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8A75-6651-4A85-AFEC-CA5001722FEC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4E40-2C82-4546-917E-C8557D4F4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7979B-B1A4-47D0-9995-0F6F5D5F735B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C833-D7A9-4B7B-BBA5-EAA0677D1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0BF6-F58A-4AA2-952F-2DE1A520BC25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2B28-BE4D-4014-B397-9B9DE7145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50DEBC-697C-47AD-9C29-E8C3B2A2A644}" type="datetimeFigureOut">
              <a:rPr lang="en-US"/>
              <a:pPr>
                <a:defRPr/>
              </a:pPr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B1EC68-4CA6-4348-9516-FA3980A25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17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50DEBC-697C-47AD-9C29-E8C3B2A2A6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B1EC68-4CA6-4348-9516-FA3980A25A0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498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50DEBC-697C-47AD-9C29-E8C3B2A2A6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B1EC68-4CA6-4348-9516-FA3980A25A0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7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50DEBC-697C-47AD-9C29-E8C3B2A2A6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B1EC68-4CA6-4348-9516-FA3980A25A0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5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customXml" Target="../../customXml/item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customXml" Target="../../customXml/item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customXml" Target="../../customXml/item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ko-KR" sz="2400" dirty="0">
                <a:ea typeface="굴림" charset="-127"/>
              </a:rPr>
              <a:t>CSED-321</a:t>
            </a:r>
            <a:r>
              <a:rPr lang="en-US" altLang="ko-KR" dirty="0">
                <a:ea typeface="굴림" charset="-127"/>
              </a:rPr>
              <a:t/>
            </a:r>
            <a:br>
              <a:rPr lang="en-US" altLang="ko-KR" dirty="0">
                <a:ea typeface="굴림" charset="-127"/>
              </a:rPr>
            </a:br>
            <a:r>
              <a:rPr lang="en-US" altLang="ko-KR" dirty="0" smtClean="0">
                <a:ea typeface="굴림" charset="-127"/>
              </a:rPr>
              <a:t>Object Orientation</a:t>
            </a:r>
            <a:endParaRPr lang="en-US" altLang="ko-KR" sz="4000" dirty="0">
              <a:ea typeface="굴림" charset="-127"/>
            </a:endParaRPr>
          </a:p>
        </p:txBody>
      </p:sp>
      <p:sp>
        <p:nvSpPr>
          <p:cNvPr id="37890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ko-KR" dirty="0">
              <a:ea typeface="굴림" charset="-127"/>
            </a:endParaRPr>
          </a:p>
          <a:p>
            <a:pPr eaLnBrk="1" hangingPunct="1"/>
            <a:r>
              <a:rPr lang="en-US" altLang="ko-KR" dirty="0" smtClean="0">
                <a:ea typeface="굴림" charset="-127"/>
              </a:rPr>
              <a:t>POSTECH</a:t>
            </a:r>
          </a:p>
          <a:p>
            <a:pPr eaLnBrk="1" hangingPunct="1"/>
            <a:r>
              <a:rPr lang="ko-KR" altLang="en-US" dirty="0" smtClean="0">
                <a:ea typeface="굴림" charset="-127"/>
              </a:rPr>
              <a:t>박성우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#4. Inheritance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Mechanism of code reuse in object-oriented languages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In general, inheritance is independent of subtyping.</a:t>
            </a:r>
          </a:p>
          <a:p>
            <a:pPr lvl="1"/>
            <a:r>
              <a:rPr lang="en-US" altLang="ko-KR" b="1" dirty="0"/>
              <a:t>I</a:t>
            </a:r>
            <a:r>
              <a:rPr lang="en-US" altLang="ko-KR" b="1" dirty="0" smtClean="0"/>
              <a:t>nheritance</a:t>
            </a:r>
            <a:r>
              <a:rPr lang="en-US" altLang="ko-KR" dirty="0" smtClean="0"/>
              <a:t> is a relation between </a:t>
            </a:r>
            <a:r>
              <a:rPr lang="en-US" altLang="ko-KR" b="1" dirty="0" smtClean="0"/>
              <a:t>implementations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b="1" dirty="0" smtClean="0"/>
              <a:t>Subtyping</a:t>
            </a:r>
            <a:r>
              <a:rPr lang="en-US" altLang="ko-KR" dirty="0" smtClean="0"/>
              <a:t> is a relation between </a:t>
            </a:r>
            <a:r>
              <a:rPr lang="en-US" altLang="ko-KR" b="1" dirty="0" smtClean="0"/>
              <a:t>types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Ex. Int32 vs Int64 where Int32 can be automatically converted to Int64</a:t>
            </a:r>
          </a:p>
          <a:p>
            <a:r>
              <a:rPr lang="en-US" altLang="ko-KR" b="1" dirty="0" smtClean="0"/>
              <a:t>However, inheritance is best used when subtyping is implied.</a:t>
            </a:r>
            <a:endParaRPr lang="ko-KR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5119" y="1389780"/>
            <a:ext cx="10705208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Foo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count;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void increment() { count = count + 1; }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Bar extends Foo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119" y="5772590"/>
            <a:ext cx="1070520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Stack extends Vector { ...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		// bad example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46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Inheritance (with </a:t>
            </a:r>
            <a:r>
              <a:rPr lang="en-US" altLang="ko-KR" dirty="0" err="1" smtClean="0"/>
              <a:t>Subclassing</a:t>
            </a:r>
            <a:r>
              <a:rPr lang="en-US" altLang="ko-KR" dirty="0" smtClean="0"/>
              <a:t>) adds to the complexity of the code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Real-world example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err="1" smtClean="0"/>
              <a:t>NullPointerException</a:t>
            </a:r>
            <a:r>
              <a:rPr lang="en-US" altLang="ko-KR" dirty="0" smtClean="0"/>
              <a:t>: super() </a:t>
            </a:r>
            <a:r>
              <a:rPr lang="en-US" altLang="ko-KR" dirty="0" smtClean="0">
                <a:sym typeface="Wingdings" panose="05000000000000000000" pitchFamily="2" charset="2"/>
              </a:rPr>
              <a:t> Exception occurs  close()  NPE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119" y="1460000"/>
            <a:ext cx="10705208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altLang="ko-KR" sz="2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RecordReaderImpl</a:t>
            </a:r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extends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BasecordReader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altLang="ko-KR" sz="2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private final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Batch </a:t>
            </a:r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batch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RecordReaderImpl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(...)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(...);			//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may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throw Exception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batch =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createBatch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// not initialized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public void close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super.close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batch.deallocate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	// NPED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5140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Inheritance (with </a:t>
            </a:r>
            <a:r>
              <a:rPr lang="en-US" altLang="ko-KR" dirty="0" err="1" smtClean="0"/>
              <a:t>Subclassing</a:t>
            </a:r>
            <a:r>
              <a:rPr lang="en-US" altLang="ko-KR" dirty="0" smtClean="0"/>
              <a:t>) adds to the complexity of the code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https</a:t>
            </a:r>
            <a:r>
              <a:rPr lang="en-US" altLang="ko-KR" dirty="0"/>
              <a:t>://issues.apache.org/jira/browse/HIVE-27473</a:t>
            </a:r>
            <a:endParaRPr lang="ko-KR" altLang="en-US" dirty="0"/>
          </a:p>
          <a:p>
            <a:pPr lvl="1"/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323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Inheritance is often unsafe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Inheritance is usually safe to use if:</a:t>
            </a:r>
          </a:p>
          <a:p>
            <a:pPr lvl="1"/>
            <a:r>
              <a:rPr lang="en-US" altLang="ko-KR" dirty="0" smtClean="0"/>
              <a:t>subclass and superclass implementations are </a:t>
            </a:r>
            <a:r>
              <a:rPr lang="en-US" altLang="ko-KR" b="1" dirty="0" smtClean="0"/>
              <a:t>under the control of the same programmer</a:t>
            </a:r>
          </a:p>
          <a:p>
            <a:r>
              <a:rPr lang="en-US" altLang="ko-KR" dirty="0" smtClean="0"/>
              <a:t>Inheritance </a:t>
            </a:r>
            <a:r>
              <a:rPr lang="en-US" altLang="ko-KR" dirty="0" smtClean="0"/>
              <a:t>violates encapsulation.</a:t>
            </a:r>
          </a:p>
          <a:p>
            <a:pPr lvl="1"/>
            <a:r>
              <a:rPr lang="en-US" altLang="ko-KR" dirty="0" smtClean="0"/>
              <a:t>A subclass depends on the implementation details of its superclass.</a:t>
            </a:r>
          </a:p>
          <a:p>
            <a:pPr lvl="1"/>
            <a:r>
              <a:rPr lang="en-US" altLang="ko-KR" dirty="0" smtClean="0"/>
              <a:t>If the superclass's implementation changes, bad things can happen.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Always think twice before using inheritance</a:t>
            </a:r>
          </a:p>
          <a:p>
            <a:r>
              <a:rPr lang="en-US" altLang="ko-KR" dirty="0" smtClean="0"/>
              <a:t>Prefer </a:t>
            </a:r>
            <a:r>
              <a:rPr lang="en-US" altLang="ko-KR" dirty="0"/>
              <a:t>composition over </a:t>
            </a:r>
            <a:r>
              <a:rPr lang="en-US" altLang="ko-KR" dirty="0" smtClean="0"/>
              <a:t>inheritance</a:t>
            </a:r>
          </a:p>
          <a:p>
            <a:pPr lvl="1"/>
            <a:r>
              <a:rPr lang="en-US" altLang="ko-KR" dirty="0" smtClean="0"/>
              <a:t>Cf. Effective Java</a:t>
            </a:r>
            <a:endParaRPr lang="en-US" altLang="ko-K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403" y="4744059"/>
            <a:ext cx="7057744" cy="16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119" y="3550174"/>
            <a:ext cx="10705208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inheritnace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Stack[T]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 Vector[T] stack;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push(T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... }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pop() { ... }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119" y="1602390"/>
            <a:ext cx="1070520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inheritance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 extends Vector { ... 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 of Composition - Decorator Pattern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Extends the functionality of an </a:t>
            </a:r>
            <a:r>
              <a:rPr lang="en-US" altLang="ko-KR" b="1" u="sng" dirty="0" smtClean="0"/>
              <a:t>object</a:t>
            </a:r>
            <a:r>
              <a:rPr lang="en-US" altLang="ko-KR" dirty="0" smtClean="0"/>
              <a:t> (not a class)</a:t>
            </a:r>
            <a:endParaRPr lang="en-US" altLang="ko-KR" b="1" u="sng" dirty="0" smtClean="0"/>
          </a:p>
          <a:p>
            <a:pPr lvl="1"/>
            <a:r>
              <a:rPr lang="en-US" altLang="ko-KR" dirty="0" smtClean="0"/>
              <a:t>without affecting other instances of the same class</a:t>
            </a:r>
          </a:p>
          <a:p>
            <a:pPr lvl="1"/>
            <a:r>
              <a:rPr lang="en-US" altLang="ko-KR" b="1" dirty="0" smtClean="0"/>
              <a:t>without creating a subclass, i.e., without using inheritance</a:t>
            </a:r>
          </a:p>
          <a:p>
            <a:r>
              <a:rPr lang="en-US" altLang="ko-KR" dirty="0" smtClean="0"/>
              <a:t>Multiple decorators can be stacked.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8430" y="3280853"/>
            <a:ext cx="2227139" cy="46166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Object 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04383" y="3280853"/>
            <a:ext cx="2086464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3923" y="3280852"/>
            <a:ext cx="223324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39574" y="3284782"/>
            <a:ext cx="2233246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C</a:t>
            </a:r>
          </a:p>
        </p:txBody>
      </p:sp>
      <p:sp>
        <p:nvSpPr>
          <p:cNvPr id="9" name="오른쪽 화살표 8"/>
          <p:cNvSpPr/>
          <p:nvPr/>
        </p:nvSpPr>
        <p:spPr>
          <a:xfrm flipH="1">
            <a:off x="11072447" y="3401314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 flipH="1">
            <a:off x="8434774" y="3397384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 flipH="1">
            <a:off x="5890847" y="3397384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 flipH="1">
            <a:off x="3399713" y="3397384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8430" y="4113192"/>
            <a:ext cx="2227139" cy="46166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Object 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4383" y="4113192"/>
            <a:ext cx="2086464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83923" y="4113191"/>
            <a:ext cx="223324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39574" y="4117121"/>
            <a:ext cx="2233246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C</a:t>
            </a:r>
          </a:p>
        </p:txBody>
      </p:sp>
      <p:sp>
        <p:nvSpPr>
          <p:cNvPr id="17" name="오른쪽 화살표 16"/>
          <p:cNvSpPr/>
          <p:nvPr/>
        </p:nvSpPr>
        <p:spPr>
          <a:xfrm flipH="1">
            <a:off x="11072447" y="4233653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오른쪽 화살표 17"/>
          <p:cNvSpPr/>
          <p:nvPr/>
        </p:nvSpPr>
        <p:spPr>
          <a:xfrm flipH="1">
            <a:off x="8434774" y="4229723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오른쪽 화살표 18"/>
          <p:cNvSpPr/>
          <p:nvPr/>
        </p:nvSpPr>
        <p:spPr>
          <a:xfrm flipH="1">
            <a:off x="5890847" y="4229723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 flipH="1">
            <a:off x="3399713" y="4229723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008429" y="4992421"/>
            <a:ext cx="2227139" cy="46166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Object Z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04382" y="4992421"/>
            <a:ext cx="2086464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83922" y="4992420"/>
            <a:ext cx="223324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39573" y="4996350"/>
            <a:ext cx="223324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A</a:t>
            </a:r>
          </a:p>
        </p:txBody>
      </p:sp>
      <p:sp>
        <p:nvSpPr>
          <p:cNvPr id="25" name="오른쪽 화살표 24"/>
          <p:cNvSpPr/>
          <p:nvPr/>
        </p:nvSpPr>
        <p:spPr>
          <a:xfrm flipH="1">
            <a:off x="11072446" y="5112882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 flipH="1">
            <a:off x="8434773" y="5108952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오른쪽 화살표 26"/>
          <p:cNvSpPr/>
          <p:nvPr/>
        </p:nvSpPr>
        <p:spPr>
          <a:xfrm flipH="1">
            <a:off x="5890846" y="5108952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오른쪽 화살표 27"/>
          <p:cNvSpPr/>
          <p:nvPr/>
        </p:nvSpPr>
        <p:spPr>
          <a:xfrm flipH="1">
            <a:off x="3399712" y="5108952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351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Decorators Stacked Together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err="1" smtClean="0"/>
              <a:t>X.foo</a:t>
            </a:r>
            <a:r>
              <a:rPr lang="en-US" altLang="ko-KR" dirty="0" smtClean="0"/>
              <a:t>() prints: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b="1" dirty="0" smtClean="0"/>
              <a:t>C</a:t>
            </a:r>
            <a:br>
              <a:rPr lang="en-US" altLang="ko-KR" b="1" dirty="0" smtClean="0"/>
            </a:br>
            <a:r>
              <a:rPr lang="en-US" altLang="ko-KR" b="1" dirty="0" smtClean="0"/>
              <a:t>	B</a:t>
            </a:r>
            <a:br>
              <a:rPr lang="en-US" altLang="ko-KR" b="1" dirty="0" smtClean="0"/>
            </a:br>
            <a:r>
              <a:rPr lang="en-US" altLang="ko-KR" b="1" dirty="0" smtClean="0"/>
              <a:t>	A</a:t>
            </a:r>
            <a:br>
              <a:rPr lang="en-US" altLang="ko-KR" b="1" dirty="0" smtClean="0"/>
            </a:br>
            <a:r>
              <a:rPr lang="en-US" altLang="ko-KR" b="1" dirty="0" smtClean="0"/>
              <a:t>	foo </a:t>
            </a:r>
            <a:endParaRPr lang="ko-KR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08430" y="1560850"/>
            <a:ext cx="2227139" cy="193899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Object X</a:t>
            </a:r>
          </a:p>
          <a:p>
            <a:pPr algn="ctr">
              <a:defRPr/>
            </a:pPr>
            <a:endParaRPr lang="en-US" altLang="ko-KR" sz="2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foo() = {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print(“foo”)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}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04383" y="1560850"/>
            <a:ext cx="2086464" cy="230832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A</a:t>
            </a:r>
          </a:p>
          <a:p>
            <a:pPr algn="ctr">
              <a:defRPr/>
            </a:pPr>
            <a:endParaRPr lang="en-US" altLang="ko-KR" sz="2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foo() = {</a:t>
            </a: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  print(“A”)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super.foo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()</a:t>
            </a: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83923" y="1560849"/>
            <a:ext cx="2233246" cy="2308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B</a:t>
            </a:r>
          </a:p>
          <a:p>
            <a:pPr algn="ctr">
              <a:defRPr/>
            </a:pPr>
            <a:endParaRPr lang="en-US" altLang="ko-KR" sz="2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foo() = {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print(“B”)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super.foo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()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}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39574" y="1564779"/>
            <a:ext cx="2233246" cy="230832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Decorator C</a:t>
            </a:r>
          </a:p>
          <a:p>
            <a:pPr algn="ctr">
              <a:defRPr/>
            </a:pPr>
            <a:endParaRPr lang="en-US" altLang="ko-KR" sz="2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foo() = {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print(“C”)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super.foo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()</a:t>
            </a:r>
          </a:p>
          <a:p>
            <a:pPr>
              <a:defRPr/>
            </a:pPr>
            <a:r>
              <a:rPr lang="en-US" altLang="ko-KR" sz="2400" b="1" dirty="0">
                <a:solidFill>
                  <a:srgbClr val="000000"/>
                </a:solidFill>
              </a:rPr>
              <a:t>}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8" name="오른쪽 화살표 7"/>
          <p:cNvSpPr/>
          <p:nvPr/>
        </p:nvSpPr>
        <p:spPr>
          <a:xfrm flipH="1">
            <a:off x="11072447" y="1681311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 flipH="1">
            <a:off x="8434774" y="1677381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 flipH="1">
            <a:off x="5890847" y="1677381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 flipH="1">
            <a:off x="3399713" y="1677381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18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Decorator Patterns in Java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An intermediate decorator class is used.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36167" y="1924265"/>
            <a:ext cx="3147401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interface Shape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97" y="3211854"/>
            <a:ext cx="2356095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Circle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05797" y="3211854"/>
            <a:ext cx="2356095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Box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93412" y="3027187"/>
            <a:ext cx="3123957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abstract class</a:t>
            </a:r>
          </a:p>
          <a:p>
            <a:pPr algn="ctr">
              <a:defRPr/>
            </a:pPr>
            <a:r>
              <a:rPr lang="en-US" altLang="ko-KR" sz="2400" b="1" dirty="0" err="1" smtClean="0">
                <a:solidFill>
                  <a:srgbClr val="000000"/>
                </a:solidFill>
              </a:rPr>
              <a:t>ShapeDecorator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7981" y="4657418"/>
            <a:ext cx="2696065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</a:t>
            </a:r>
          </a:p>
          <a:p>
            <a:pPr algn="ctr">
              <a:defRPr/>
            </a:pPr>
            <a:r>
              <a:rPr lang="en-US" altLang="ko-KR" sz="2400" b="1" dirty="0" err="1" smtClean="0">
                <a:solidFill>
                  <a:srgbClr val="000000"/>
                </a:solidFill>
              </a:rPr>
              <a:t>ColorDecorator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50811" y="4657416"/>
            <a:ext cx="2291619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</a:t>
            </a:r>
          </a:p>
          <a:p>
            <a:pPr algn="ctr">
              <a:defRPr/>
            </a:pPr>
            <a:r>
              <a:rPr lang="en-US" altLang="ko-KR" sz="2400" b="1" dirty="0" err="1" smtClean="0">
                <a:solidFill>
                  <a:srgbClr val="000000"/>
                </a:solidFill>
              </a:rPr>
              <a:t>LineDecorator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cxnSp>
        <p:nvCxnSpPr>
          <p:cNvPr id="11" name="직선 화살표 연결선 10"/>
          <p:cNvCxnSpPr>
            <a:stCxn id="4" idx="2"/>
            <a:endCxn id="5" idx="0"/>
          </p:cNvCxnSpPr>
          <p:nvPr/>
        </p:nvCxnSpPr>
        <p:spPr>
          <a:xfrm flipH="1">
            <a:off x="1916845" y="2385930"/>
            <a:ext cx="2793023" cy="825924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4" idx="2"/>
            <a:endCxn id="6" idx="0"/>
          </p:cNvCxnSpPr>
          <p:nvPr/>
        </p:nvCxnSpPr>
        <p:spPr>
          <a:xfrm flipH="1">
            <a:off x="4583845" y="2385930"/>
            <a:ext cx="126023" cy="825924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4" idx="2"/>
            <a:endCxn id="7" idx="0"/>
          </p:cNvCxnSpPr>
          <p:nvPr/>
        </p:nvCxnSpPr>
        <p:spPr>
          <a:xfrm>
            <a:off x="4709868" y="2385930"/>
            <a:ext cx="3745523" cy="641257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stCxn id="7" idx="2"/>
            <a:endCxn id="8" idx="0"/>
          </p:cNvCxnSpPr>
          <p:nvPr/>
        </p:nvCxnSpPr>
        <p:spPr>
          <a:xfrm flipH="1">
            <a:off x="7286014" y="3858184"/>
            <a:ext cx="1169377" cy="799234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7" idx="2"/>
            <a:endCxn id="9" idx="0"/>
          </p:cNvCxnSpPr>
          <p:nvPr/>
        </p:nvCxnSpPr>
        <p:spPr>
          <a:xfrm>
            <a:off x="8455391" y="3858184"/>
            <a:ext cx="1641230" cy="799232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80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Decorator Patterns in Java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36167" y="1924265"/>
            <a:ext cx="3147401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interface Shape</a:t>
            </a:r>
          </a:p>
          <a:p>
            <a:pPr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97" y="3211854"/>
            <a:ext cx="2356095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Circle</a:t>
            </a:r>
          </a:p>
          <a:p>
            <a:pPr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draw() { …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05797" y="3211854"/>
            <a:ext cx="2356095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Box</a:t>
            </a:r>
          </a:p>
          <a:p>
            <a:pPr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draw() { …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37982" y="3027187"/>
            <a:ext cx="5603388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abstract class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ShapeDecorator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1600" b="1" dirty="0">
                <a:solidFill>
                  <a:srgbClr val="00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 Shape </a:t>
            </a:r>
            <a:r>
              <a:rPr lang="en-US" altLang="ko-KR" sz="1600" b="1" dirty="0" err="1" smtClean="0">
                <a:solidFill>
                  <a:srgbClr val="000000"/>
                </a:solidFill>
              </a:rPr>
              <a:t>decoratedShape</a:t>
            </a:r>
            <a:r>
              <a:rPr lang="en-US" altLang="ko-KR" sz="1600" b="1" dirty="0">
                <a:solidFill>
                  <a:srgbClr val="000000"/>
                </a:solidFill>
              </a:rPr>
              <a:t>;</a:t>
            </a:r>
            <a:endParaRPr lang="en-US" altLang="ko-KR" sz="1600" b="1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draw() { </a:t>
            </a:r>
            <a:r>
              <a:rPr lang="en-US" altLang="ko-KR" sz="1600" b="1" u="sng" dirty="0" err="1" smtClean="0">
                <a:solidFill>
                  <a:srgbClr val="000000"/>
                </a:solidFill>
              </a:rPr>
              <a:t>decoratedShape.draw</a:t>
            </a:r>
            <a:r>
              <a:rPr lang="en-US" altLang="ko-KR" sz="1600" b="1" u="sng" dirty="0" smtClean="0">
                <a:solidFill>
                  <a:srgbClr val="000000"/>
                </a:solidFill>
              </a:rPr>
              <a:t>();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05797" y="4657418"/>
            <a:ext cx="3987190" cy="1446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ColorDecorator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</a:t>
            </a:r>
            <a:r>
              <a:rPr lang="en-US" altLang="ko-KR" sz="1600" b="1" dirty="0">
                <a:solidFill>
                  <a:srgbClr val="000000"/>
                </a:solidFill>
              </a:rPr>
              <a:t>() { </a:t>
            </a:r>
            <a:endParaRPr lang="en-US" altLang="ko-KR" sz="1600" b="1" dirty="0" smtClean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altLang="ko-KR" sz="1600" b="1" dirty="0">
                <a:solidFill>
                  <a:srgbClr val="00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   </a:t>
            </a:r>
            <a:r>
              <a:rPr lang="en-US" altLang="ko-KR" sz="1600" b="1" u="sng" dirty="0" err="1" smtClean="0">
                <a:solidFill>
                  <a:srgbClr val="000000"/>
                </a:solidFill>
              </a:rPr>
              <a:t>decoratedShape.draw</a:t>
            </a:r>
            <a:r>
              <a:rPr lang="en-US" altLang="ko-KR" sz="1600" b="1" u="sng" dirty="0">
                <a:solidFill>
                  <a:srgbClr val="000000"/>
                </a:solidFill>
              </a:rPr>
              <a:t>(); </a:t>
            </a:r>
            <a:endParaRPr lang="en-US" altLang="ko-KR" sz="1600" b="1" u="sng" dirty="0" smtClean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altLang="ko-KR" sz="1600" b="1" dirty="0">
                <a:solidFill>
                  <a:srgbClr val="00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   // add color</a:t>
            </a:r>
          </a:p>
          <a:p>
            <a:pPr lvl="0"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}</a:t>
            </a:r>
            <a:endParaRPr lang="en-US" altLang="ko-KR" sz="2400" b="1" dirty="0" smtClean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02063" y="4657416"/>
            <a:ext cx="3540368" cy="1446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class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LineDecorator</a:t>
            </a:r>
            <a:endParaRPr lang="en-US" altLang="ko-KR" sz="2400" b="1" dirty="0" smtClean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draw</a:t>
            </a:r>
            <a:r>
              <a:rPr lang="en-US" altLang="ko-KR" sz="1600" b="1" dirty="0">
                <a:solidFill>
                  <a:srgbClr val="000000"/>
                </a:solidFill>
              </a:rPr>
              <a:t>() { </a:t>
            </a:r>
          </a:p>
          <a:p>
            <a:pPr lvl="0"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  </a:t>
            </a:r>
            <a:r>
              <a:rPr lang="en-US" altLang="ko-KR" sz="1600" b="1" u="sng" dirty="0" err="1" smtClean="0">
                <a:solidFill>
                  <a:srgbClr val="000000"/>
                </a:solidFill>
              </a:rPr>
              <a:t>decoratedShape.draw</a:t>
            </a:r>
            <a:r>
              <a:rPr lang="en-US" altLang="ko-KR" sz="1600" b="1" u="sng" dirty="0">
                <a:solidFill>
                  <a:srgbClr val="000000"/>
                </a:solidFill>
              </a:rPr>
              <a:t>(); </a:t>
            </a:r>
          </a:p>
          <a:p>
            <a:pPr lvl="0">
              <a:defRPr/>
            </a:pPr>
            <a:r>
              <a:rPr lang="en-US" altLang="ko-KR" sz="1600" b="1" dirty="0">
                <a:solidFill>
                  <a:srgbClr val="000000"/>
                </a:solidFill>
              </a:rPr>
              <a:t> 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  // </a:t>
            </a:r>
            <a:r>
              <a:rPr lang="en-US" altLang="ko-KR" sz="1600" b="1" dirty="0">
                <a:solidFill>
                  <a:srgbClr val="000000"/>
                </a:solidFill>
              </a:rPr>
              <a:t>add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line</a:t>
            </a:r>
            <a:endParaRPr lang="en-US" altLang="ko-KR" sz="1600" b="1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altLang="ko-KR" sz="1600" b="1" dirty="0" smtClean="0">
                <a:solidFill>
                  <a:srgbClr val="000000"/>
                </a:solidFill>
              </a:rPr>
              <a:t>  }</a:t>
            </a:r>
            <a:endParaRPr lang="en-US" altLang="ko-KR" sz="1600" b="1" dirty="0">
              <a:solidFill>
                <a:srgbClr val="000000"/>
              </a:solidFill>
            </a:endParaRPr>
          </a:p>
        </p:txBody>
      </p:sp>
      <p:cxnSp>
        <p:nvCxnSpPr>
          <p:cNvPr id="11" name="직선 화살표 연결선 10"/>
          <p:cNvCxnSpPr>
            <a:stCxn id="4" idx="2"/>
            <a:endCxn id="5" idx="0"/>
          </p:cNvCxnSpPr>
          <p:nvPr/>
        </p:nvCxnSpPr>
        <p:spPr>
          <a:xfrm flipH="1">
            <a:off x="1916845" y="2632151"/>
            <a:ext cx="2793023" cy="579703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4" idx="2"/>
            <a:endCxn id="6" idx="0"/>
          </p:cNvCxnSpPr>
          <p:nvPr/>
        </p:nvCxnSpPr>
        <p:spPr>
          <a:xfrm flipH="1">
            <a:off x="4583845" y="2632151"/>
            <a:ext cx="126023" cy="579703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4" idx="2"/>
            <a:endCxn id="7" idx="0"/>
          </p:cNvCxnSpPr>
          <p:nvPr/>
        </p:nvCxnSpPr>
        <p:spPr>
          <a:xfrm>
            <a:off x="4709868" y="2632151"/>
            <a:ext cx="4029808" cy="395036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stCxn id="7" idx="2"/>
            <a:endCxn id="8" idx="0"/>
          </p:cNvCxnSpPr>
          <p:nvPr/>
        </p:nvCxnSpPr>
        <p:spPr>
          <a:xfrm flipH="1">
            <a:off x="5399392" y="3981294"/>
            <a:ext cx="3340284" cy="676124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7" idx="2"/>
            <a:endCxn id="9" idx="0"/>
          </p:cNvCxnSpPr>
          <p:nvPr/>
        </p:nvCxnSpPr>
        <p:spPr>
          <a:xfrm>
            <a:off x="8739676" y="3981294"/>
            <a:ext cx="732571" cy="676122"/>
          </a:xfrm>
          <a:prstGeom prst="straightConnector1">
            <a:avLst/>
          </a:prstGeom>
          <a:ln w="38100"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27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Decorating Objects in Java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31132" y="1814306"/>
            <a:ext cx="4003187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Shape circle = new Circle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1131" y="3033533"/>
            <a:ext cx="7385297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Shape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colorCircle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= new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ColorDecorator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(circle)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1130" y="4211711"/>
            <a:ext cx="7385297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400" b="1" dirty="0" smtClean="0">
                <a:solidFill>
                  <a:srgbClr val="000000"/>
                </a:solidFill>
              </a:rPr>
              <a:t>Shape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lineColorCircle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 = </a:t>
            </a:r>
            <a:br>
              <a:rPr lang="en-US" altLang="ko-KR" sz="2400" b="1" dirty="0" smtClean="0">
                <a:solidFill>
                  <a:srgbClr val="000000"/>
                </a:solidFill>
              </a:rPr>
            </a:br>
            <a:r>
              <a:rPr lang="en-US" altLang="ko-KR" sz="2400" b="1" dirty="0" smtClean="0">
                <a:solidFill>
                  <a:srgbClr val="000000"/>
                </a:solidFill>
              </a:rPr>
              <a:t>		new 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LineDecorator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(</a:t>
            </a:r>
            <a:r>
              <a:rPr lang="en-US" altLang="ko-KR" sz="2400" b="1" dirty="0" err="1" smtClean="0">
                <a:solidFill>
                  <a:srgbClr val="000000"/>
                </a:solidFill>
              </a:rPr>
              <a:t>colorCircle</a:t>
            </a:r>
            <a:r>
              <a:rPr lang="en-US" altLang="ko-KR" sz="2400" b="1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3" name="타원 12"/>
          <p:cNvSpPr/>
          <p:nvPr/>
        </p:nvSpPr>
        <p:spPr>
          <a:xfrm>
            <a:off x="8955911" y="1599661"/>
            <a:ext cx="937846" cy="89095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9032111" y="2818888"/>
            <a:ext cx="937846" cy="8909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9079038" y="4181732"/>
            <a:ext cx="937846" cy="89095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1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50" charset="-127"/>
              </a:rPr>
              <a:t>Essence of </a:t>
            </a:r>
            <a:r>
              <a:rPr lang="en-US" altLang="ko-KR" dirty="0" smtClean="0">
                <a:ea typeface="굴림" panose="020B0600000101010101" pitchFamily="50" charset="-127"/>
              </a:rPr>
              <a:t>Object-Orientation (???)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6595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 of Composition - Dependency Injection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The </a:t>
            </a:r>
            <a:r>
              <a:rPr lang="en-US" altLang="ko-KR" b="1" u="sng" dirty="0" smtClean="0"/>
              <a:t>client</a:t>
            </a:r>
            <a:r>
              <a:rPr lang="en-US" altLang="ko-KR" dirty="0" smtClean="0"/>
              <a:t> requires a </a:t>
            </a:r>
            <a:r>
              <a:rPr lang="en-US" altLang="ko-KR" b="1" u="sng" dirty="0" smtClean="0"/>
              <a:t>service</a:t>
            </a:r>
            <a:r>
              <a:rPr lang="en-US" altLang="ko-KR" dirty="0" smtClean="0"/>
              <a:t>, but does not build it.</a:t>
            </a:r>
          </a:p>
          <a:p>
            <a:r>
              <a:rPr lang="en-US" altLang="ko-KR" dirty="0" smtClean="0"/>
              <a:t>We </a:t>
            </a:r>
            <a:r>
              <a:rPr lang="en-US" altLang="ko-KR" b="1" u="sng" dirty="0" smtClean="0"/>
              <a:t>pass</a:t>
            </a:r>
            <a:r>
              <a:rPr lang="en-US" altLang="ko-KR" dirty="0" smtClean="0"/>
              <a:t> the service to the client.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Client behavior:</a:t>
            </a:r>
          </a:p>
          <a:p>
            <a:pPr lvl="1"/>
            <a:r>
              <a:rPr lang="en-US" altLang="ko-KR" dirty="0" smtClean="0"/>
              <a:t>Fixed</a:t>
            </a:r>
          </a:p>
          <a:p>
            <a:pPr lvl="1"/>
            <a:r>
              <a:rPr lang="en-US" altLang="ko-KR" dirty="0" smtClean="0"/>
              <a:t>Configurable (as in testing)</a:t>
            </a:r>
            <a:endParaRPr lang="en-US" altLang="ko-KR" dirty="0"/>
          </a:p>
          <a:p>
            <a:endParaRPr lang="ko-KR" altLang="en-US" dirty="0"/>
          </a:p>
        </p:txBody>
      </p:sp>
      <p:grpSp>
        <p:nvGrpSpPr>
          <p:cNvPr id="11" name="그룹 10"/>
          <p:cNvGrpSpPr/>
          <p:nvPr/>
        </p:nvGrpSpPr>
        <p:grpSpPr>
          <a:xfrm>
            <a:off x="5870616" y="2192218"/>
            <a:ext cx="4686185" cy="3006949"/>
            <a:chOff x="4190320" y="2643550"/>
            <a:chExt cx="4686185" cy="3006949"/>
          </a:xfrm>
        </p:grpSpPr>
        <p:sp>
          <p:nvSpPr>
            <p:cNvPr id="4" name="직사각형 3"/>
            <p:cNvSpPr/>
            <p:nvPr/>
          </p:nvSpPr>
          <p:spPr>
            <a:xfrm>
              <a:off x="4565201" y="2643550"/>
              <a:ext cx="2145322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dirty="0" smtClean="0">
                  <a:latin typeface="+mj-lt"/>
                </a:rPr>
                <a:t>Service</a:t>
              </a:r>
              <a:endParaRPr lang="ko-KR" altLang="en-US" sz="2400" dirty="0">
                <a:latin typeface="+mj-lt"/>
              </a:endParaRP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65201" y="4736099"/>
              <a:ext cx="2145322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dirty="0" smtClean="0">
                  <a:latin typeface="+mj-lt"/>
                </a:rPr>
                <a:t>Client</a:t>
              </a:r>
              <a:endParaRPr lang="ko-KR" altLang="en-US" sz="2400" dirty="0">
                <a:latin typeface="+mj-lt"/>
              </a:endParaRPr>
            </a:p>
          </p:txBody>
        </p:sp>
        <p:sp>
          <p:nvSpPr>
            <p:cNvPr id="6" name="아래쪽 화살표 5"/>
            <p:cNvSpPr/>
            <p:nvPr/>
          </p:nvSpPr>
          <p:spPr>
            <a:xfrm>
              <a:off x="5341854" y="3663455"/>
              <a:ext cx="592016" cy="978876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0320" y="3915487"/>
              <a:ext cx="1151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>
                  <a:latin typeface="+mj-lt"/>
                </a:rPr>
                <a:t>interface</a:t>
              </a:r>
              <a:endParaRPr lang="ko-KR" altLang="en-US" b="1" dirty="0"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91428" y="2916084"/>
              <a:ext cx="1685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>
                  <a:latin typeface="+mj-lt"/>
                </a:rPr>
                <a:t>: Dependency</a:t>
              </a:r>
              <a:endParaRPr lang="ko-KR" altLang="en-US" b="1" dirty="0"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91428" y="3968227"/>
              <a:ext cx="1279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>
                  <a:latin typeface="+mj-lt"/>
                </a:rPr>
                <a:t>: Injection</a:t>
              </a:r>
              <a:endParaRPr lang="ko-KR" altLang="en-US" b="1" dirty="0"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91428" y="5008633"/>
              <a:ext cx="1537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>
                  <a:latin typeface="+mj-lt"/>
                </a:rPr>
                <a:t>: Dependent</a:t>
              </a:r>
              <a:endParaRPr lang="ko-KR" altLang="en-US" b="1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66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Without Dependency Injection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client creates the service in the constructor.</a:t>
            </a:r>
          </a:p>
          <a:p>
            <a:r>
              <a:rPr lang="en-US" altLang="ko-KR" dirty="0" smtClean="0"/>
              <a:t>Hard-coded dependency</a:t>
            </a:r>
            <a:endParaRPr lang="ko-KR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454" y="2250749"/>
            <a:ext cx="6586538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28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50" charset="-127"/>
              </a:rPr>
              <a:t>#5. Open recursion (Self-reference)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Ability to access other methods inside the same class</a:t>
            </a:r>
          </a:p>
          <a:p>
            <a:pPr lvl="1"/>
            <a:r>
              <a:rPr lang="en-US" altLang="ko-KR" dirty="0" smtClean="0"/>
              <a:t>via a special variable</a:t>
            </a:r>
          </a:p>
          <a:p>
            <a:pPr lvl="2"/>
            <a:r>
              <a:rPr lang="en-US" altLang="ko-KR" b="1" dirty="0" err="1" smtClean="0"/>
              <a:t>this.</a:t>
            </a:r>
            <a:r>
              <a:rPr lang="en-US" altLang="ko-KR" dirty="0" err="1" smtClean="0"/>
              <a:t>foo</a:t>
            </a:r>
            <a:r>
              <a:rPr lang="en-US" altLang="ko-KR" dirty="0" smtClean="0"/>
              <a:t>()</a:t>
            </a:r>
          </a:p>
          <a:p>
            <a:pPr lvl="2"/>
            <a:r>
              <a:rPr lang="en-US" altLang="ko-KR" b="1" dirty="0" err="1" smtClean="0"/>
              <a:t>self.</a:t>
            </a:r>
            <a:r>
              <a:rPr lang="en-US" altLang="ko-KR" dirty="0" err="1" smtClean="0"/>
              <a:t>foo</a:t>
            </a:r>
            <a:r>
              <a:rPr lang="en-US" altLang="ko-KR" dirty="0" smtClean="0"/>
              <a:t>()</a:t>
            </a:r>
          </a:p>
          <a:p>
            <a:pPr lvl="1"/>
            <a:r>
              <a:rPr lang="en-US" altLang="ko-KR" dirty="0" smtClean="0"/>
              <a:t>before the definition of the class is completed</a:t>
            </a:r>
          </a:p>
          <a:p>
            <a:pPr lvl="1"/>
            <a:r>
              <a:rPr lang="en-US" altLang="ko-KR" dirty="0" smtClean="0"/>
              <a:t>open:</a:t>
            </a:r>
          </a:p>
          <a:p>
            <a:pPr lvl="2"/>
            <a:r>
              <a:rPr lang="en-US" altLang="ko-KR" dirty="0" smtClean="0"/>
              <a:t>the implementation of the target method is open, i.e., can be chosen dynamically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Cf. Closed recursion</a:t>
            </a:r>
          </a:p>
          <a:p>
            <a:pPr lvl="1"/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5119" y="3808108"/>
            <a:ext cx="10705208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T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foo() { ...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this.bar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}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abstract void bar();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119" y="6013484"/>
            <a:ext cx="1070520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foo() { ... foo(); }</a:t>
            </a:r>
          </a:p>
        </p:txBody>
      </p:sp>
    </p:spTree>
    <p:extLst>
      <p:ext uri="{BB962C8B-B14F-4D97-AF65-F5344CB8AC3E}">
        <p14:creationId xmlns:p14="http://schemas.microsoft.com/office/powerpoint/2010/main" val="196843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Q &amp; A</a:t>
            </a:r>
            <a:endParaRPr lang="ko-KR" alt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17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50" charset="-127"/>
              </a:rPr>
              <a:t>Essence of Object-Orientation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50" charset="-127"/>
              </a:rPr>
              <a:t>#1. </a:t>
            </a:r>
            <a:r>
              <a:rPr lang="en-US" altLang="ko-KR" dirty="0">
                <a:ea typeface="굴림" panose="020B0600000101010101" pitchFamily="50" charset="-127"/>
              </a:rPr>
              <a:t>Dynamic </a:t>
            </a:r>
            <a:r>
              <a:rPr lang="en-US" altLang="ko-KR" dirty="0" smtClean="0">
                <a:ea typeface="굴림" panose="020B0600000101010101" pitchFamily="50" charset="-127"/>
              </a:rPr>
              <a:t>dispatch (</a:t>
            </a:r>
            <a:r>
              <a:rPr lang="en-US" altLang="ko-KR" dirty="0">
                <a:ea typeface="굴림" panose="020B0600000101010101" pitchFamily="50" charset="-127"/>
              </a:rPr>
              <a:t>Multiple </a:t>
            </a:r>
            <a:r>
              <a:rPr lang="en-US" altLang="ko-KR" dirty="0" smtClean="0">
                <a:ea typeface="굴림" panose="020B0600000101010101" pitchFamily="50" charset="-127"/>
              </a:rPr>
              <a:t>representation)</a:t>
            </a:r>
          </a:p>
          <a:p>
            <a:pPr lvl="1"/>
            <a:endParaRPr lang="en-US" altLang="ko-KR" dirty="0" smtClean="0">
              <a:ea typeface="굴림" panose="020B0600000101010101" pitchFamily="50" charset="-127"/>
            </a:endParaRPr>
          </a:p>
          <a:p>
            <a:r>
              <a:rPr lang="en-US" altLang="ko-KR" dirty="0" smtClean="0">
                <a:ea typeface="굴림" panose="020B0600000101010101" pitchFamily="50" charset="-127"/>
              </a:rPr>
              <a:t>#2. Encapsulation, aka, Information hiding</a:t>
            </a:r>
          </a:p>
          <a:p>
            <a:pPr lvl="1"/>
            <a:endParaRPr lang="en-US" altLang="ko-KR" dirty="0" smtClean="0">
              <a:ea typeface="굴림" panose="020B0600000101010101" pitchFamily="50" charset="-127"/>
            </a:endParaRPr>
          </a:p>
          <a:p>
            <a:r>
              <a:rPr lang="en-US" altLang="ko-KR" dirty="0" smtClean="0">
                <a:ea typeface="굴림" panose="020B0600000101010101" pitchFamily="50" charset="-127"/>
              </a:rPr>
              <a:t>#3. Subtyping</a:t>
            </a:r>
          </a:p>
          <a:p>
            <a:pPr lvl="1"/>
            <a:endParaRPr lang="en-US" altLang="ko-KR" dirty="0" smtClean="0">
              <a:ea typeface="굴림" panose="020B0600000101010101" pitchFamily="50" charset="-127"/>
            </a:endParaRPr>
          </a:p>
          <a:p>
            <a:r>
              <a:rPr lang="en-US" altLang="ko-KR" dirty="0" smtClean="0">
                <a:ea typeface="굴림" panose="020B0600000101010101" pitchFamily="50" charset="-127"/>
              </a:rPr>
              <a:t>#4. Inheritance</a:t>
            </a:r>
          </a:p>
          <a:p>
            <a:pPr lvl="1"/>
            <a:endParaRPr lang="en-US" altLang="ko-KR" dirty="0" smtClean="0">
              <a:ea typeface="굴림" panose="020B0600000101010101" pitchFamily="50" charset="-127"/>
            </a:endParaRPr>
          </a:p>
          <a:p>
            <a:r>
              <a:rPr lang="en-US" altLang="ko-KR" dirty="0" smtClean="0">
                <a:ea typeface="굴림" panose="020B0600000101010101" pitchFamily="50" charset="-127"/>
              </a:rPr>
              <a:t>#5. Open recursion (Self-reference)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553200"/>
            <a:ext cx="2743200" cy="280988"/>
          </a:xfrm>
          <a:prstGeom prst="rect">
            <a:avLst/>
          </a:prstGeo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8FF67A-3429-450D-8665-3A70A24322DA}" type="slidenum">
              <a:rPr lang="ko-KR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ko-KR" sz="1400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351874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a typeface="굴림" panose="020B0600000101010101" pitchFamily="50" charset="-127"/>
              </a:rPr>
              <a:t>#1. </a:t>
            </a:r>
            <a:r>
              <a:rPr lang="en-US" altLang="ko-KR" dirty="0" smtClean="0">
                <a:ea typeface="굴림" panose="020B0600000101010101" pitchFamily="50" charset="-127"/>
              </a:rPr>
              <a:t>Dynamic dispatch (Multiple representation)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Dispatch</a:t>
            </a:r>
            <a:r>
              <a:rPr lang="en-US" altLang="ko-KR" dirty="0" smtClean="0"/>
              <a:t> = send a message = method call</a:t>
            </a:r>
          </a:p>
          <a:p>
            <a:r>
              <a:rPr lang="en-US" altLang="ko-KR" b="1" dirty="0" smtClean="0"/>
              <a:t>Dynamic</a:t>
            </a:r>
            <a:r>
              <a:rPr lang="en-US" altLang="ko-KR" dirty="0" smtClean="0"/>
              <a:t>:</a:t>
            </a:r>
          </a:p>
          <a:p>
            <a:pPr lvl="1"/>
            <a:r>
              <a:rPr lang="en-US" altLang="ko-KR" dirty="0" smtClean="0"/>
              <a:t>The actual method to call is determined at runtime, not at compile time.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 same method name, different behavior 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528" y="3048073"/>
            <a:ext cx="6792390" cy="334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20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50" charset="-127"/>
              </a:rPr>
              <a:t>Question </a:t>
            </a:r>
            <a:r>
              <a:rPr lang="en-US" altLang="ko-KR" dirty="0">
                <a:ea typeface="굴림" panose="020B0600000101010101" pitchFamily="50" charset="-127"/>
              </a:rPr>
              <a:t>on C++</a:t>
            </a:r>
            <a:endParaRPr lang="en-US" altLang="ko-KR" dirty="0" smtClean="0">
              <a:ea typeface="굴림" panose="020B0600000101010101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Code:</a:t>
            </a:r>
          </a:p>
          <a:p>
            <a:pPr>
              <a:buFontTx/>
              <a:buNone/>
            </a:pPr>
            <a:r>
              <a:rPr lang="en-US" altLang="ko-KR" smtClean="0">
                <a:ea typeface="굴림" panose="020B0600000101010101" pitchFamily="50" charset="-127"/>
              </a:rPr>
              <a:t>	</a:t>
            </a:r>
            <a:r>
              <a:rPr lang="en-US" altLang="ko-KR" i="1" smtClean="0">
                <a:ea typeface="굴림" panose="020B0600000101010101" pitchFamily="50" charset="-127"/>
              </a:rPr>
              <a:t>class </a:t>
            </a:r>
            <a:r>
              <a:rPr lang="en-US" altLang="ko-KR" b="1" i="1" smtClean="0">
                <a:ea typeface="굴림" panose="020B0600000101010101" pitchFamily="50" charset="-127"/>
              </a:rPr>
              <a:t>Foo</a:t>
            </a:r>
            <a:r>
              <a:rPr lang="en-US" altLang="ko-KR" i="1" smtClean="0">
                <a:ea typeface="굴림" panose="020B0600000101010101" pitchFamily="50" charset="-127"/>
              </a:rPr>
              <a:t> {</a:t>
            </a:r>
          </a:p>
          <a:p>
            <a:pPr>
              <a:buFontTx/>
              <a:buNone/>
            </a:pPr>
            <a:r>
              <a:rPr lang="en-US" altLang="ko-KR" i="1" smtClean="0">
                <a:ea typeface="굴림" panose="020B0600000101010101" pitchFamily="50" charset="-127"/>
              </a:rPr>
              <a:t>		private int </a:t>
            </a:r>
            <a:r>
              <a:rPr lang="en-US" altLang="ko-KR" b="1" i="1" smtClean="0">
                <a:ea typeface="굴림" panose="020B0600000101010101" pitchFamily="50" charset="-127"/>
              </a:rPr>
              <a:t>x</a:t>
            </a:r>
            <a:r>
              <a:rPr lang="en-US" altLang="ko-KR" i="1" smtClean="0">
                <a:ea typeface="굴림" panose="020B0600000101010101" pitchFamily="50" charset="-127"/>
              </a:rPr>
              <a:t>;</a:t>
            </a:r>
          </a:p>
          <a:p>
            <a:pPr>
              <a:buFontTx/>
              <a:buNone/>
            </a:pPr>
            <a:r>
              <a:rPr lang="en-US" altLang="ko-KR" i="1" smtClean="0">
                <a:ea typeface="굴림" panose="020B0600000101010101" pitchFamily="50" charset="-127"/>
              </a:rPr>
              <a:t>		public void bar(</a:t>
            </a:r>
            <a:r>
              <a:rPr lang="en-US" altLang="ko-KR" b="1" i="1" smtClean="0">
                <a:ea typeface="굴림" panose="020B0600000101010101" pitchFamily="50" charset="-127"/>
              </a:rPr>
              <a:t>Foo</a:t>
            </a:r>
            <a:r>
              <a:rPr lang="en-US" altLang="ko-KR" i="1" smtClean="0">
                <a:ea typeface="굴림" panose="020B0600000101010101" pitchFamily="50" charset="-127"/>
              </a:rPr>
              <a:t> </a:t>
            </a:r>
            <a:r>
              <a:rPr lang="en-US" altLang="ko-KR" b="1" i="1" smtClean="0">
                <a:solidFill>
                  <a:srgbClr val="FF0000"/>
                </a:solidFill>
                <a:ea typeface="굴림" panose="020B0600000101010101" pitchFamily="50" charset="-127"/>
              </a:rPr>
              <a:t>y</a:t>
            </a:r>
            <a:r>
              <a:rPr lang="en-US" altLang="ko-KR" i="1" smtClean="0">
                <a:ea typeface="굴림" panose="020B0600000101010101" pitchFamily="50" charset="-127"/>
              </a:rPr>
              <a:t>) {</a:t>
            </a:r>
          </a:p>
          <a:p>
            <a:pPr>
              <a:buFontTx/>
              <a:buNone/>
            </a:pPr>
            <a:r>
              <a:rPr lang="en-US" altLang="ko-KR" i="1" smtClean="0">
                <a:ea typeface="굴림" panose="020B0600000101010101" pitchFamily="50" charset="-127"/>
              </a:rPr>
              <a:t>			return </a:t>
            </a:r>
            <a:r>
              <a:rPr lang="en-US" altLang="ko-KR" b="1" i="1" smtClean="0">
                <a:ea typeface="굴림" panose="020B0600000101010101" pitchFamily="50" charset="-127"/>
              </a:rPr>
              <a:t>x</a:t>
            </a:r>
            <a:r>
              <a:rPr lang="en-US" altLang="ko-KR" i="1" smtClean="0">
                <a:ea typeface="굴림" panose="020B0600000101010101" pitchFamily="50" charset="-127"/>
              </a:rPr>
              <a:t> + </a:t>
            </a:r>
            <a:r>
              <a:rPr lang="en-US" altLang="ko-KR" b="1" i="1" smtClean="0">
                <a:solidFill>
                  <a:srgbClr val="FF0000"/>
                </a:solidFill>
                <a:ea typeface="굴림" panose="020B0600000101010101" pitchFamily="50" charset="-127"/>
              </a:rPr>
              <a:t>y.x</a:t>
            </a:r>
            <a:r>
              <a:rPr lang="en-US" altLang="ko-KR" i="1" smtClean="0">
                <a:ea typeface="굴림" panose="020B0600000101010101" pitchFamily="50" charset="-127"/>
              </a:rPr>
              <a:t>;</a:t>
            </a:r>
          </a:p>
          <a:p>
            <a:pPr>
              <a:buFontTx/>
              <a:buNone/>
            </a:pPr>
            <a:r>
              <a:rPr lang="en-US" altLang="ko-KR" i="1" smtClean="0">
                <a:ea typeface="굴림" panose="020B0600000101010101" pitchFamily="50" charset="-127"/>
              </a:rPr>
              <a:t>	}}</a:t>
            </a: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r>
              <a:rPr lang="en-US" altLang="ko-KR" b="1" i="1" smtClean="0">
                <a:solidFill>
                  <a:srgbClr val="FF0000"/>
                </a:solidFill>
                <a:ea typeface="굴림" panose="020B0600000101010101" pitchFamily="50" charset="-127"/>
              </a:rPr>
              <a:t>y.x </a:t>
            </a:r>
            <a:r>
              <a:rPr lang="en-US" altLang="ko-KR" smtClean="0">
                <a:ea typeface="굴림" panose="020B0600000101010101" pitchFamily="50" charset="-127"/>
              </a:rPr>
              <a:t>okay?</a:t>
            </a:r>
          </a:p>
          <a:p>
            <a:r>
              <a:rPr lang="en-US" altLang="ko-KR" b="1" i="1">
                <a:solidFill>
                  <a:srgbClr val="FF0000"/>
                </a:solidFill>
                <a:ea typeface="굴림" panose="020B0600000101010101" pitchFamily="50" charset="-127"/>
              </a:rPr>
              <a:t>y.x </a:t>
            </a:r>
            <a:r>
              <a:rPr lang="en-US" altLang="ko-KR" smtClean="0">
                <a:ea typeface="굴림" panose="020B0600000101010101" pitchFamily="50" charset="-127"/>
              </a:rPr>
              <a:t>not okay</a:t>
            </a:r>
            <a:r>
              <a:rPr lang="en-US" altLang="ko-KR">
                <a:ea typeface="굴림" panose="020B0600000101010101" pitchFamily="50" charset="-127"/>
              </a:rPr>
              <a:t>?</a:t>
            </a:r>
          </a:p>
          <a:p>
            <a:endParaRPr lang="en-US" altLang="ko-KR" smtClean="0">
              <a:ea typeface="굴림" panose="020B0600000101010101" pitchFamily="50" charset="-127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553200"/>
            <a:ext cx="2743200" cy="280988"/>
          </a:xfrm>
          <a:prstGeom prst="rect">
            <a:avLst/>
          </a:prstGeo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46E698-00E7-43EA-B369-D8D1E24A6F74}" type="slidenum">
              <a:rPr lang="ko-KR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ko-KR" sz="1400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5820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a typeface="굴림" panose="020B0600000101010101" pitchFamily="50" charset="-127"/>
              </a:rPr>
              <a:t>#2. </a:t>
            </a:r>
            <a:r>
              <a:rPr lang="en-US" altLang="ko-KR" dirty="0" smtClean="0">
                <a:ea typeface="굴림" panose="020B0600000101010101" pitchFamily="50" charset="-127"/>
              </a:rPr>
              <a:t>Encapsulation (Information hiding)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Principle</a:t>
            </a:r>
          </a:p>
          <a:p>
            <a:pPr lvl="1"/>
            <a:r>
              <a:rPr lang="en-US" altLang="ko-KR" dirty="0"/>
              <a:t>h</a:t>
            </a:r>
            <a:r>
              <a:rPr lang="en-US" altLang="ko-KR" dirty="0" smtClean="0"/>
              <a:t>ide an object's internal representation from the outside</a:t>
            </a:r>
          </a:p>
          <a:p>
            <a:pPr lvl="1"/>
            <a:r>
              <a:rPr lang="en-US" altLang="ko-KR" dirty="0"/>
              <a:t>c</a:t>
            </a:r>
            <a:r>
              <a:rPr lang="en-US" altLang="ko-KR" dirty="0" smtClean="0"/>
              <a:t>ontrol access to an object's internal state</a:t>
            </a:r>
          </a:p>
          <a:p>
            <a:r>
              <a:rPr lang="en-US" altLang="ko-KR" dirty="0" smtClean="0"/>
              <a:t>To access internal details, you should explicitly call:</a:t>
            </a:r>
          </a:p>
          <a:p>
            <a:pPr lvl="1"/>
            <a:r>
              <a:rPr lang="en-US" altLang="ko-KR" dirty="0" smtClean="0"/>
              <a:t>getter methods (for reading)</a:t>
            </a:r>
          </a:p>
          <a:p>
            <a:pPr lvl="1"/>
            <a:r>
              <a:rPr lang="en-US" altLang="ko-KR" dirty="0" smtClean="0"/>
              <a:t>setter methods (for updating)</a:t>
            </a:r>
          </a:p>
          <a:p>
            <a:r>
              <a:rPr lang="en-US" altLang="ko-KR" dirty="0" smtClean="0"/>
              <a:t>Ex. Access modifiers in Java</a:t>
            </a:r>
          </a:p>
          <a:p>
            <a:pPr lvl="1"/>
            <a:r>
              <a:rPr lang="en-US" altLang="ko-KR" b="1" dirty="0" smtClean="0"/>
              <a:t>private</a:t>
            </a:r>
          </a:p>
          <a:p>
            <a:pPr lvl="2"/>
            <a:r>
              <a:rPr lang="en-US" altLang="ko-KR" b="1" dirty="0" smtClean="0"/>
              <a:t>class-level</a:t>
            </a:r>
            <a:r>
              <a:rPr lang="en-US" altLang="ko-KR" dirty="0" smtClean="0"/>
              <a:t> private fields</a:t>
            </a:r>
          </a:p>
          <a:p>
            <a:pPr lvl="2"/>
            <a:r>
              <a:rPr lang="en-US" altLang="ko-KR" dirty="0" smtClean="0"/>
              <a:t>cannot </a:t>
            </a:r>
            <a:r>
              <a:rPr lang="en-US" altLang="ko-KR" dirty="0" smtClean="0"/>
              <a:t>be accessed even in subclasses </a:t>
            </a:r>
            <a:r>
              <a:rPr lang="en-US" altLang="ko-KR" b="1" dirty="0" smtClean="0"/>
              <a:t>(why???)</a:t>
            </a:r>
          </a:p>
          <a:p>
            <a:pPr lvl="1"/>
            <a:r>
              <a:rPr lang="en-US" altLang="ko-KR" dirty="0" smtClean="0"/>
              <a:t>no modifier</a:t>
            </a:r>
          </a:p>
          <a:p>
            <a:pPr lvl="2"/>
            <a:r>
              <a:rPr lang="en-US" altLang="ko-KR" dirty="0" smtClean="0"/>
              <a:t>can be accessed from classes in the same package</a:t>
            </a:r>
          </a:p>
          <a:p>
            <a:pPr lvl="1"/>
            <a:r>
              <a:rPr lang="en-US" altLang="ko-KR" b="1" dirty="0" smtClean="0"/>
              <a:t>protected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can be accessed in subclasses</a:t>
            </a:r>
          </a:p>
          <a:p>
            <a:pPr lvl="1"/>
            <a:r>
              <a:rPr lang="en-US" altLang="ko-KR" b="1" dirty="0" smtClean="0"/>
              <a:t>public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2564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50" charset="-127"/>
              </a:rPr>
              <a:t>Example: Object-level </a:t>
            </a:r>
            <a:r>
              <a:rPr lang="en-US" altLang="ko-KR" u="sng" dirty="0" smtClean="0">
                <a:ea typeface="굴림" panose="020B0600000101010101" pitchFamily="50" charset="-127"/>
              </a:rPr>
              <a:t>private</a:t>
            </a:r>
            <a:r>
              <a:rPr lang="en-US" altLang="ko-KR" dirty="0" smtClean="0">
                <a:ea typeface="굴림" panose="020B0600000101010101" pitchFamily="50" charset="-127"/>
              </a:rPr>
              <a:t> in Scala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26" y="1328529"/>
            <a:ext cx="6856413" cy="274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26" y="4300329"/>
            <a:ext cx="6888163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807568" y="1328529"/>
            <a:ext cx="4144108" cy="57443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ea typeface="굴림" panose="020B0600000101010101" pitchFamily="50" charset="-127"/>
              </a:rPr>
              <a:t>class-level </a:t>
            </a:r>
            <a:r>
              <a:rPr lang="en-US" altLang="ko-KR" u="sng" dirty="0" smtClean="0">
                <a:ea typeface="굴림" panose="020B0600000101010101" pitchFamily="50" charset="-127"/>
              </a:rPr>
              <a:t>private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807568" y="4300329"/>
            <a:ext cx="4144108" cy="574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latinLnBrk="1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kumimoji="0" lang="en-US" altLang="ko-KR" dirty="0" smtClean="0">
                <a:ea typeface="굴림" panose="020B0600000101010101" pitchFamily="50" charset="-127"/>
              </a:rPr>
              <a:t>object-level </a:t>
            </a:r>
            <a:r>
              <a:rPr kumimoji="0" lang="en-US" altLang="ko-KR" u="sng" dirty="0" smtClean="0">
                <a:ea typeface="굴림" panose="020B0600000101010101" pitchFamily="50" charset="-127"/>
              </a:rPr>
              <a:t>private</a:t>
            </a:r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160724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#3. Subtyping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Principle of subtyping</a:t>
            </a:r>
          </a:p>
          <a:p>
            <a:pPr lvl="1"/>
            <a:r>
              <a:rPr lang="en-US" altLang="ko-KR" dirty="0" smtClean="0"/>
              <a:t>A is a subtype of B if an expression of type A can be used in any context wherever an expression of type B is expected</a:t>
            </a:r>
          </a:p>
          <a:p>
            <a:r>
              <a:rPr lang="en-US" altLang="ko-KR" dirty="0" smtClean="0"/>
              <a:t>Implements a form of </a:t>
            </a:r>
            <a:r>
              <a:rPr lang="en-US" altLang="ko-KR" b="1" dirty="0" smtClean="0"/>
              <a:t>polymorphism</a:t>
            </a:r>
          </a:p>
          <a:p>
            <a:pPr lvl="1"/>
            <a:r>
              <a:rPr lang="en-US" altLang="ko-KR" dirty="0" smtClean="0"/>
              <a:t>because the same code can operate on different types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25475" y="3200310"/>
            <a:ext cx="7164495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Foo extends Bar</a:t>
            </a:r>
          </a:p>
          <a:p>
            <a:endParaRPr lang="en-US" altLang="ko-KR" sz="2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f(new Foo());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f(new Bar());</a:t>
            </a:r>
            <a:endParaRPr lang="en-US" altLang="ko-KR" sz="2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6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Covariance and Contra-variance of function types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You can override methods (but not fields) in Java.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3135" y="1287409"/>
            <a:ext cx="4829175" cy="133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118" y="3453981"/>
            <a:ext cx="10705208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Foo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B'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myFun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A'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... }</a:t>
            </a: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altLang="ko-KR" sz="2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Bar extends Foo {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ko-KR" sz="24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myFun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... }</a:t>
            </a:r>
          </a:p>
          <a:p>
            <a:r>
              <a:rPr lang="en-US" altLang="ko-KR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ko-KR" sz="24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2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GLA@ELFQIMTFUVWZY5H8" val="60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6ADE0B49-58F1-415D-A136-272BCA64E9B1}"/>
  <p:tag name="ATHENA.CUSTOMXMLCONTENT" val="&lt;?xml version=&quot;1.0&quot;?&gt;&lt;athena xmlns=&quot;http://schemas.microsoft.com/edu/athena&quot; version=&quot;0.1.3517.0&quot;&gt;&lt;timings duration=&quot;147736&quot;/&gt;&lt;/athen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395CD758-1894-4F04-9079-54E507F6DA1C}"/>
  <p:tag name="ATHENA.CUSTOMXMLCONTENT" val="&lt;?xml version=&quot;1.0&quot;?&gt;&lt;athena xmlns=&quot;http://schemas.microsoft.com/edu/athena&quot; version=&quot;0.1.3517.0&quot;&gt;&lt;timings duration=&quot;81528&quot;/&gt;&lt;/athena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B4E8471A-64AF-485E-914B-9CC0A2D07859}"/>
  <p:tag name="ATHENA.CUSTOMXMLCONTENT" val="&lt;?xml version=&quot;1.0&quot;?&gt;&lt;athena xmlns=&quot;http://schemas.microsoft.com/edu/athena&quot; version=&quot;0.1.3517.0&quot;&gt;&lt;timings duration=&quot;184144&quot;&gt;&lt;event time=&quot;152179&quot; type=&quot;OnNext&quot; clickIndex=&quot;1&quot; wacClickIndex=&quot;1&quot;/&gt;&lt;/timings&gt;&lt;/athena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athena xmlns="http://schemas.microsoft.com/edu/athena" version="0.1.3517.0">
  <timings duration="81528"/>
</athena>
</file>

<file path=customXml/item2.xml><?xml version="1.0" encoding="utf-8"?>
<athena xmlns="http://schemas.microsoft.com/edu/athena" version="0.1.3517.0">
  <timings duration="184144">
    <event time="152179" type="OnNext" clickIndex="1" wacClickIndex="1"/>
  </timings>
</athena>
</file>

<file path=customXml/item3.xml><?xml version="1.0" encoding="utf-8"?>
<athena xmlns="http://schemas.microsoft.com/edu/athena" version="0.1.3517.0">
  <timings duration="147736"/>
</athena>
</file>

<file path=customXml/itemProps1.xml><?xml version="1.0" encoding="utf-8"?>
<ds:datastoreItem xmlns:ds="http://schemas.openxmlformats.org/officeDocument/2006/customXml" ds:itemID="{426BCFFB-9F1A-4BC9-B6BC-F34A40ADC0E5}">
  <ds:schemaRefs>
    <ds:schemaRef ds:uri="http://schemas.microsoft.com/edu/athena"/>
  </ds:schemaRefs>
</ds:datastoreItem>
</file>

<file path=customXml/itemProps2.xml><?xml version="1.0" encoding="utf-8"?>
<ds:datastoreItem xmlns:ds="http://schemas.openxmlformats.org/officeDocument/2006/customXml" ds:itemID="{3DEF01C7-F6A5-4C82-B04D-0319447A0FAD}">
  <ds:schemaRefs>
    <ds:schemaRef ds:uri="http://schemas.microsoft.com/edu/athena"/>
  </ds:schemaRefs>
</ds:datastoreItem>
</file>

<file path=customXml/itemProps3.xml><?xml version="1.0" encoding="utf-8"?>
<ds:datastoreItem xmlns:ds="http://schemas.openxmlformats.org/officeDocument/2006/customXml" ds:itemID="{6FCE934D-AEAC-473B-A20F-0205BE0249E1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1670359</TotalTime>
  <Words>829</Words>
  <Application>Microsoft Office PowerPoint</Application>
  <PresentationFormat>Widescreen</PresentationFormat>
  <Paragraphs>274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굴림</vt:lpstr>
      <vt:lpstr>맑은 고딕</vt:lpstr>
      <vt:lpstr>Arial</vt:lpstr>
      <vt:lpstr>Calibri</vt:lpstr>
      <vt:lpstr>Calibri Light</vt:lpstr>
      <vt:lpstr>Courier New</vt:lpstr>
      <vt:lpstr>Wingdings</vt:lpstr>
      <vt:lpstr>Office Theme</vt:lpstr>
      <vt:lpstr>1_Office Theme</vt:lpstr>
      <vt:lpstr>2_Office Theme</vt:lpstr>
      <vt:lpstr>3_Office Theme</vt:lpstr>
      <vt:lpstr>CSED-321 Object Orientation</vt:lpstr>
      <vt:lpstr>Essence of Object-Orientation (???)</vt:lpstr>
      <vt:lpstr>Essence of Object-Orientation</vt:lpstr>
      <vt:lpstr>#1. Dynamic dispatch (Multiple representation)</vt:lpstr>
      <vt:lpstr>Question on C++</vt:lpstr>
      <vt:lpstr>#2. Encapsulation (Information hiding)</vt:lpstr>
      <vt:lpstr>Example: Object-level private in Scala</vt:lpstr>
      <vt:lpstr>#3. Subtyping</vt:lpstr>
      <vt:lpstr>Covariance and Contra-variance of function types</vt:lpstr>
      <vt:lpstr>#4. Inheritance</vt:lpstr>
      <vt:lpstr>Inheritance (with Subclassing) adds to the complexity of the code</vt:lpstr>
      <vt:lpstr>Inheritance (with Subclassing) adds to the complexity of the code</vt:lpstr>
      <vt:lpstr>Inheritance is often unsafe</vt:lpstr>
      <vt:lpstr>Example</vt:lpstr>
      <vt:lpstr>Example of Composition - Decorator Pattern</vt:lpstr>
      <vt:lpstr>Decorators Stacked Together</vt:lpstr>
      <vt:lpstr>Decorator Patterns in Java</vt:lpstr>
      <vt:lpstr>Decorator Patterns in Java</vt:lpstr>
      <vt:lpstr>Decorating Objects in Java</vt:lpstr>
      <vt:lpstr>Example of Composition - Dependency Injection</vt:lpstr>
      <vt:lpstr>Without Dependency Injection</vt:lpstr>
      <vt:lpstr>#5. Open recursion (Self-reference)</vt:lpstr>
      <vt:lpstr>Q &amp; 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Diary  2016.4.4 -</dc:title>
  <dc:creator>gla</dc:creator>
  <cp:lastModifiedBy>Microsoft account</cp:lastModifiedBy>
  <cp:revision>36792</cp:revision>
  <dcterms:created xsi:type="dcterms:W3CDTF">2016-04-05T03:43:27Z</dcterms:created>
  <dcterms:modified xsi:type="dcterms:W3CDTF">2025-05-14T03:41:41Z</dcterms:modified>
</cp:coreProperties>
</file>